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URqyZnoSCnU8iHSpOuapaBFEh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notesMaster" Target="notesMasters/notesMaster1.xml"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customschemas.google.com/relationships/presentationmetadata" Target="meta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30"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Google Shape;1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 name="Google Shape;17;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edf5b990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8edf5b9906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edf5b9906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8edf5b9906_2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edf5b9906_2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8edf5b9906_2_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edf5b9906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8edf5b9906_2_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edf5b9906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8edf5b9906_2_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edf5b9906_2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8edf5b9906_2_9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 name="Google Shape;2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edf5b9906_2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8edf5b9906_2_1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edf5b9906_2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8edf5b9906_2_1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edf5b9906_2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8edf5b9906_2_1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8edf5b99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 name="Google Shape;42;g8edf5b990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8edf5b990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g8edf5b9906_3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8edf5b990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8edf5b9906_1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edf5b9906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8edf5b9906_1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0" y="16778"/>
            <a:ext cx="9144000" cy="106951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3F3F3F"/>
              </a:buClr>
              <a:buSzPts val="4000"/>
              <a:buFont typeface="Arial"/>
              <a:buNone/>
              <a:defRPr sz="4000" b="1" i="0" u="none" strike="noStrike" cap="non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3"/>
          <p:cNvSpPr txBox="1">
            <a:spLocks noGrp="1"/>
          </p:cNvSpPr>
          <p:nvPr>
            <p:ph type="body" idx="1"/>
          </p:nvPr>
        </p:nvSpPr>
        <p:spPr>
          <a:xfrm>
            <a:off x="457200" y="1600201"/>
            <a:ext cx="8229600" cy="46064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00"/>
              </a:spcBef>
              <a:spcAft>
                <a:spcPts val="0"/>
              </a:spcAft>
              <a:buClr>
                <a:srgbClr val="3F3F3F"/>
              </a:buClr>
              <a:buSzPts val="2000"/>
              <a:buFont typeface="Arial"/>
              <a:buNone/>
              <a:defRPr sz="2000" b="0" i="0" u="none" strike="noStrike" cap="none">
                <a:solidFill>
                  <a:srgbClr val="3F3F3F"/>
                </a:solidFill>
                <a:latin typeface="Malgun Gothic"/>
                <a:ea typeface="Malgun Gothic"/>
                <a:cs typeface="Malgun Gothic"/>
                <a:sym typeface="Malgun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Malgun Gothic"/>
                <a:ea typeface="Malgun Gothic"/>
                <a:cs typeface="Malgun Gothic"/>
                <a:sym typeface="Malgun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Malgun Gothic"/>
                <a:ea typeface="Malgun Gothic"/>
                <a:cs typeface="Malgun Gothic"/>
                <a:sym typeface="Malgun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9pPr>
          </a:lstStyle>
          <a:p>
            <a:endParaRPr/>
          </a:p>
        </p:txBody>
      </p:sp>
      <p:sp>
        <p:nvSpPr>
          <p:cNvPr id="10" name="Google Shape;10;p13"/>
          <p:cNvSpPr txBox="1">
            <a:spLocks noGrp="1"/>
          </p:cNvSpPr>
          <p:nvPr>
            <p:ph type="body" idx="2"/>
          </p:nvPr>
        </p:nvSpPr>
        <p:spPr>
          <a:xfrm>
            <a:off x="467544" y="2276872"/>
            <a:ext cx="8229600" cy="3600400"/>
          </a:xfrm>
          <a:prstGeom prst="rect">
            <a:avLst/>
          </a:prstGeom>
          <a:noFill/>
          <a:ln>
            <a:noFill/>
          </a:ln>
        </p:spPr>
        <p:txBody>
          <a:bodyPr spcFirstLastPara="1" wrap="square" lIns="396000" tIns="45700" rIns="91425" bIns="45700" anchor="t"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Malgun Gothic"/>
                <a:ea typeface="Malgun Gothic"/>
                <a:cs typeface="Malgun Gothic"/>
                <a:sym typeface="Malgun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Malgun Gothic"/>
                <a:ea typeface="Malgun Gothic"/>
                <a:cs typeface="Malgun Gothic"/>
                <a:sym typeface="Malgun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Malgun Gothic"/>
                <a:ea typeface="Malgun Gothic"/>
                <a:cs typeface="Malgun Gothic"/>
                <a:sym typeface="Malgun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1619672" y="0"/>
            <a:ext cx="7524328" cy="106951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3F3F3F"/>
              </a:buClr>
              <a:buSzPts val="4000"/>
              <a:buFont typeface="Arial"/>
              <a:buNone/>
              <a:defRPr sz="4000" b="1" i="0" u="none" strike="noStrike" cap="non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4"/>
          <p:cNvSpPr txBox="1">
            <a:spLocks noGrp="1"/>
          </p:cNvSpPr>
          <p:nvPr>
            <p:ph type="body" idx="1"/>
          </p:nvPr>
        </p:nvSpPr>
        <p:spPr>
          <a:xfrm>
            <a:off x="2123728" y="1268760"/>
            <a:ext cx="6563072" cy="46064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00"/>
              </a:spcBef>
              <a:spcAft>
                <a:spcPts val="0"/>
              </a:spcAft>
              <a:buClr>
                <a:srgbClr val="3F3F3F"/>
              </a:buClr>
              <a:buSzPts val="2000"/>
              <a:buFont typeface="Arial"/>
              <a:buNone/>
              <a:defRPr sz="2000" b="0" i="0" u="none" strike="noStrike" cap="none">
                <a:solidFill>
                  <a:srgbClr val="3F3F3F"/>
                </a:solidFill>
                <a:latin typeface="Malgun Gothic"/>
                <a:ea typeface="Malgun Gothic"/>
                <a:cs typeface="Malgun Gothic"/>
                <a:sym typeface="Malgun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Malgun Gothic"/>
                <a:ea typeface="Malgun Gothic"/>
                <a:cs typeface="Malgun Gothic"/>
                <a:sym typeface="Malgun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Malgun Gothic"/>
                <a:ea typeface="Malgun Gothic"/>
                <a:cs typeface="Malgun Gothic"/>
                <a:sym typeface="Malgun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9pPr>
          </a:lstStyle>
          <a:p>
            <a:endParaRPr/>
          </a:p>
        </p:txBody>
      </p:sp>
      <p:sp>
        <p:nvSpPr>
          <p:cNvPr id="14" name="Google Shape;14;p14"/>
          <p:cNvSpPr txBox="1">
            <a:spLocks noGrp="1"/>
          </p:cNvSpPr>
          <p:nvPr>
            <p:ph type="body" idx="2"/>
          </p:nvPr>
        </p:nvSpPr>
        <p:spPr>
          <a:xfrm>
            <a:off x="2134072" y="1844824"/>
            <a:ext cx="6563072" cy="4147865"/>
          </a:xfrm>
          <a:prstGeom prst="rect">
            <a:avLst/>
          </a:prstGeom>
          <a:noFill/>
          <a:ln>
            <a:noFill/>
          </a:ln>
        </p:spPr>
        <p:txBody>
          <a:bodyPr spcFirstLastPara="1" wrap="square" lIns="396000" tIns="45700" rIns="91425" bIns="45700" anchor="t"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Malgun Gothic"/>
                <a:ea typeface="Malgun Gothic"/>
                <a:cs typeface="Malgun Gothic"/>
                <a:sym typeface="Malgun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Malgun Gothic"/>
                <a:ea typeface="Malgun Gothic"/>
                <a:cs typeface="Malgun Gothic"/>
                <a:sym typeface="Malgun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Malgun Gothic"/>
                <a:ea typeface="Malgun Gothic"/>
                <a:cs typeface="Malgun Gothic"/>
                <a:sym typeface="Malgun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0.xml"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1.xml"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12.xml"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14.xml"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Relationship Id="rId3" Type="http://schemas.openxmlformats.org/officeDocument/2006/relationships/image" Target="../media/image13.jpg" /><Relationship Id="rId2" Type="http://schemas.openxmlformats.org/officeDocument/2006/relationships/notesSlide" Target="../notesSlides/notesSlide15.xml" /><Relationship Id="rId1" Type="http://schemas.openxmlformats.org/officeDocument/2006/relationships/slideLayout" Target="../slideLayouts/slideLayout3.xml" /><Relationship Id="rId5" Type="http://schemas.openxmlformats.org/officeDocument/2006/relationships/image" Target="../media/image15.jpg" /><Relationship Id="rId4" Type="http://schemas.openxmlformats.org/officeDocument/2006/relationships/image" Target="../media/image14.png"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8.xml"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19.xml"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21.xml"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7.xml"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9.xml"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Google Shape;19;p1"/>
          <p:cNvSpPr txBox="1"/>
          <p:nvPr/>
        </p:nvSpPr>
        <p:spPr>
          <a:xfrm>
            <a:off x="4476175" y="5013150"/>
            <a:ext cx="4667700" cy="117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chemeClr val="dk1"/>
                </a:solidFill>
                <a:latin typeface="Malgun Gothic"/>
                <a:ea typeface="Malgun Gothic"/>
                <a:cs typeface="Malgun Gothic"/>
                <a:sym typeface="Malgun Gothic"/>
              </a:rPr>
              <a:t>Laelatul Badriah </a:t>
            </a:r>
            <a:endParaRPr sz="2400"/>
          </a:p>
          <a:p>
            <a:pPr marL="0" marR="0" lvl="0" indent="0" algn="l" rtl="0">
              <a:spcBef>
                <a:spcPts val="0"/>
              </a:spcBef>
              <a:spcAft>
                <a:spcPts val="0"/>
              </a:spcAft>
              <a:buNone/>
            </a:pPr>
            <a:r>
              <a:rPr lang="en-US" sz="2400" b="1">
                <a:solidFill>
                  <a:schemeClr val="dk1"/>
                </a:solidFill>
                <a:latin typeface="Malgun Gothic"/>
                <a:ea typeface="Malgun Gothic"/>
                <a:cs typeface="Malgun Gothic"/>
                <a:sym typeface="Malgun Gothic"/>
              </a:rPr>
              <a:t>PGMI Universitas Alma Ata</a:t>
            </a:r>
            <a:endParaRPr sz="2400" b="1">
              <a:solidFill>
                <a:srgbClr val="3F3F3F"/>
              </a:solidFill>
              <a:latin typeface="Arial"/>
              <a:ea typeface="Arial"/>
              <a:cs typeface="Arial"/>
              <a:sym typeface="Arial"/>
            </a:endParaRPr>
          </a:p>
        </p:txBody>
      </p:sp>
      <p:sp>
        <p:nvSpPr>
          <p:cNvPr id="20" name="Google Shape;20;p1"/>
          <p:cNvSpPr txBox="1"/>
          <p:nvPr/>
        </p:nvSpPr>
        <p:spPr>
          <a:xfrm>
            <a:off x="4311925" y="1988850"/>
            <a:ext cx="4807500" cy="302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00" b="1">
                <a:solidFill>
                  <a:srgbClr val="0000FF"/>
                </a:solidFill>
                <a:latin typeface="Malgun Gothic"/>
                <a:ea typeface="Malgun Gothic"/>
                <a:cs typeface="Malgun Gothic"/>
                <a:sym typeface="Malgun Gothic"/>
              </a:rPr>
              <a:t>Internalisasi Pendidikan Karakter melalui Kearifan Lokal dalam Pembelajaran Daring</a:t>
            </a:r>
            <a:endParaRPr sz="3100" b="1">
              <a:solidFill>
                <a:srgbClr val="0000FF"/>
              </a:solidFill>
              <a:latin typeface="Arial"/>
              <a:ea typeface="Arial"/>
              <a:cs typeface="Arial"/>
              <a:sym typeface="Arial"/>
            </a:endParaRPr>
          </a:p>
        </p:txBody>
      </p:sp>
      <p:pic>
        <p:nvPicPr>
          <p:cNvPr id="21" name="Google Shape;21;p1" descr="C:\Users\JHON\Downloads\LOGO-UAA-PNG - Copy.jpg"/>
          <p:cNvPicPr preferRelativeResize="0"/>
          <p:nvPr/>
        </p:nvPicPr>
        <p:blipFill rotWithShape="1">
          <a:blip r:embed="rId3">
            <a:alphaModFix/>
          </a:blip>
          <a:srcRect/>
          <a:stretch/>
        </p:blipFill>
        <p:spPr>
          <a:xfrm>
            <a:off x="7380312" y="38675"/>
            <a:ext cx="1738942" cy="19501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rot="-5400000">
            <a:off x="-2020786" y="2020787"/>
            <a:ext cx="5517232" cy="14756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2800"/>
              <a:buFont typeface="Arial"/>
              <a:buNone/>
            </a:pPr>
            <a:r>
              <a:rPr lang="en-US" sz="2800"/>
              <a:t>Prinsip-Prinsip Pengembangan dan Implementasi PPK pada pembelajaran Daring</a:t>
            </a:r>
            <a:endParaRPr sz="2800"/>
          </a:p>
        </p:txBody>
      </p:sp>
      <p:sp>
        <p:nvSpPr>
          <p:cNvPr id="115" name="Google Shape;115;p7"/>
          <p:cNvSpPr txBox="1"/>
          <p:nvPr/>
        </p:nvSpPr>
        <p:spPr>
          <a:xfrm>
            <a:off x="1526704" y="-1487"/>
            <a:ext cx="3672300" cy="2520300"/>
          </a:xfrm>
          <a:prstGeom prst="rect">
            <a:avLst/>
          </a:prstGeom>
          <a:noFill/>
          <a:ln>
            <a:noFill/>
          </a:ln>
        </p:spPr>
        <p:txBody>
          <a:bodyPr spcFirstLastPara="1" wrap="square" lIns="91425" tIns="45700" rIns="91425" bIns="45700" anchor="ctr" anchorCtr="0">
            <a:normAutofit/>
          </a:bodyPr>
          <a:lstStyle/>
          <a:p>
            <a:pPr marL="0" marR="0" lvl="0" indent="0" algn="l" rtl="0">
              <a:lnSpc>
                <a:spcPct val="80000"/>
              </a:lnSpc>
              <a:spcBef>
                <a:spcPts val="0"/>
              </a:spcBef>
              <a:spcAft>
                <a:spcPts val="0"/>
              </a:spcAft>
              <a:buClr>
                <a:srgbClr val="3F3F3F"/>
              </a:buClr>
              <a:buSzPts val="1850"/>
              <a:buFont typeface="Arial"/>
              <a:buNone/>
            </a:pPr>
            <a:r>
              <a:rPr lang="en-US" sz="2150" b="1">
                <a:solidFill>
                  <a:srgbClr val="3F3F3F"/>
                </a:solidFill>
                <a:latin typeface="Malgun Gothic"/>
                <a:ea typeface="Malgun Gothic"/>
                <a:cs typeface="Malgun Gothic"/>
                <a:sym typeface="Malgun Gothic"/>
              </a:rPr>
              <a:t>Nilai-nilai Moral Universal</a:t>
            </a:r>
            <a:endParaRPr sz="2150" b="1">
              <a:solidFill>
                <a:srgbClr val="3F3F3F"/>
              </a:solidFill>
              <a:latin typeface="Malgun Gothic"/>
              <a:ea typeface="Malgun Gothic"/>
              <a:cs typeface="Malgun Gothic"/>
              <a:sym typeface="Malgun Gothic"/>
            </a:endParaRPr>
          </a:p>
          <a:p>
            <a:pPr marL="0" marR="0" lvl="0" indent="0" algn="l" rtl="0">
              <a:lnSpc>
                <a:spcPct val="80000"/>
              </a:lnSpc>
              <a:spcBef>
                <a:spcPts val="370"/>
              </a:spcBef>
              <a:spcAft>
                <a:spcPts val="0"/>
              </a:spcAft>
              <a:buClr>
                <a:srgbClr val="3F3F3F"/>
              </a:buClr>
              <a:buSzPts val="1850"/>
              <a:buFont typeface="Arial"/>
              <a:buNone/>
            </a:pPr>
            <a:r>
              <a:rPr lang="en-US" sz="2150" b="1">
                <a:solidFill>
                  <a:srgbClr val="3F3F3F"/>
                </a:solidFill>
                <a:latin typeface="Malgun Gothic"/>
                <a:ea typeface="Malgun Gothic"/>
                <a:cs typeface="Malgun Gothic"/>
                <a:sym typeface="Malgun Gothic"/>
              </a:rPr>
              <a:t>Holistik</a:t>
            </a:r>
            <a:endParaRPr sz="1700"/>
          </a:p>
          <a:p>
            <a:pPr marL="0" marR="0" lvl="0" indent="0" algn="l" rtl="0">
              <a:lnSpc>
                <a:spcPct val="80000"/>
              </a:lnSpc>
              <a:spcBef>
                <a:spcPts val="370"/>
              </a:spcBef>
              <a:spcAft>
                <a:spcPts val="0"/>
              </a:spcAft>
              <a:buClr>
                <a:srgbClr val="3F3F3F"/>
              </a:buClr>
              <a:buSzPts val="1850"/>
              <a:buFont typeface="Arial"/>
              <a:buNone/>
            </a:pPr>
            <a:r>
              <a:rPr lang="en-US" sz="2150" b="1">
                <a:solidFill>
                  <a:srgbClr val="3F3F3F"/>
                </a:solidFill>
                <a:latin typeface="Malgun Gothic"/>
                <a:ea typeface="Malgun Gothic"/>
                <a:cs typeface="Malgun Gothic"/>
                <a:sym typeface="Malgun Gothic"/>
              </a:rPr>
              <a:t>Terintegrasi</a:t>
            </a:r>
            <a:endParaRPr sz="1700"/>
          </a:p>
          <a:p>
            <a:pPr marL="0" marR="0" lvl="0" indent="0" algn="l" rtl="0">
              <a:lnSpc>
                <a:spcPct val="80000"/>
              </a:lnSpc>
              <a:spcBef>
                <a:spcPts val="370"/>
              </a:spcBef>
              <a:spcAft>
                <a:spcPts val="0"/>
              </a:spcAft>
              <a:buClr>
                <a:srgbClr val="3F3F3F"/>
              </a:buClr>
              <a:buSzPts val="1850"/>
              <a:buFont typeface="Arial"/>
              <a:buNone/>
            </a:pPr>
            <a:r>
              <a:rPr lang="en-US" sz="2150" b="1">
                <a:solidFill>
                  <a:srgbClr val="3F3F3F"/>
                </a:solidFill>
                <a:latin typeface="Malgun Gothic"/>
                <a:ea typeface="Malgun Gothic"/>
                <a:cs typeface="Malgun Gothic"/>
                <a:sym typeface="Malgun Gothic"/>
              </a:rPr>
              <a:t>Partisipatif</a:t>
            </a:r>
            <a:endParaRPr sz="2150" b="1">
              <a:solidFill>
                <a:srgbClr val="3F3F3F"/>
              </a:solidFill>
              <a:latin typeface="Malgun Gothic"/>
              <a:ea typeface="Malgun Gothic"/>
              <a:cs typeface="Malgun Gothic"/>
              <a:sym typeface="Malgun Gothic"/>
            </a:endParaRPr>
          </a:p>
          <a:p>
            <a:pPr marL="0" marR="0" lvl="0" indent="0" algn="l" rtl="0">
              <a:lnSpc>
                <a:spcPct val="80000"/>
              </a:lnSpc>
              <a:spcBef>
                <a:spcPts val="370"/>
              </a:spcBef>
              <a:spcAft>
                <a:spcPts val="0"/>
              </a:spcAft>
              <a:buClr>
                <a:srgbClr val="3F3F3F"/>
              </a:buClr>
              <a:buSzPts val="1850"/>
              <a:buFont typeface="Arial"/>
              <a:buNone/>
            </a:pPr>
            <a:r>
              <a:rPr lang="en-US" sz="2150" b="1">
                <a:solidFill>
                  <a:srgbClr val="3F3F3F"/>
                </a:solidFill>
                <a:latin typeface="Malgun Gothic"/>
                <a:ea typeface="Malgun Gothic"/>
                <a:cs typeface="Malgun Gothic"/>
                <a:sym typeface="Malgun Gothic"/>
              </a:rPr>
              <a:t>Kearifan Lokal</a:t>
            </a:r>
            <a:endParaRPr sz="2250" b="1">
              <a:solidFill>
                <a:srgbClr val="3F3F3F"/>
              </a:solidFill>
              <a:latin typeface="Malgun Gothic"/>
              <a:ea typeface="Malgun Gothic"/>
              <a:cs typeface="Malgun Gothic"/>
              <a:sym typeface="Malgun Gothic"/>
            </a:endParaRPr>
          </a:p>
          <a:p>
            <a:pPr marL="0" marR="0" lvl="0" indent="0" algn="l" rtl="0">
              <a:lnSpc>
                <a:spcPct val="80000"/>
              </a:lnSpc>
              <a:spcBef>
                <a:spcPts val="370"/>
              </a:spcBef>
              <a:spcAft>
                <a:spcPts val="0"/>
              </a:spcAft>
              <a:buClr>
                <a:srgbClr val="3F3F3F"/>
              </a:buClr>
              <a:buSzPts val="1850"/>
              <a:buFont typeface="Arial"/>
              <a:buNone/>
            </a:pPr>
            <a:r>
              <a:rPr lang="en-US" sz="2150" b="1">
                <a:solidFill>
                  <a:srgbClr val="3F3F3F"/>
                </a:solidFill>
                <a:latin typeface="Malgun Gothic"/>
                <a:ea typeface="Malgun Gothic"/>
                <a:cs typeface="Malgun Gothic"/>
                <a:sym typeface="Malgun Gothic"/>
              </a:rPr>
              <a:t>Adil dan Inklusif</a:t>
            </a:r>
            <a:endParaRPr sz="2150" b="1">
              <a:solidFill>
                <a:srgbClr val="3F3F3F"/>
              </a:solidFill>
              <a:latin typeface="Malgun Gothic"/>
              <a:ea typeface="Malgun Gothic"/>
              <a:cs typeface="Malgun Gothic"/>
              <a:sym typeface="Malgun Gothic"/>
            </a:endParaRPr>
          </a:p>
          <a:p>
            <a:pPr marL="0" marR="0" lvl="0" indent="0" algn="l" rtl="0">
              <a:lnSpc>
                <a:spcPct val="80000"/>
              </a:lnSpc>
              <a:spcBef>
                <a:spcPts val="370"/>
              </a:spcBef>
              <a:spcAft>
                <a:spcPts val="0"/>
              </a:spcAft>
              <a:buClr>
                <a:srgbClr val="3F3F3F"/>
              </a:buClr>
              <a:buSzPts val="1850"/>
              <a:buFont typeface="Arial"/>
              <a:buNone/>
            </a:pPr>
            <a:r>
              <a:rPr lang="en-US" sz="2150" b="1">
                <a:solidFill>
                  <a:srgbClr val="3F3F3F"/>
                </a:solidFill>
                <a:latin typeface="Malgun Gothic"/>
                <a:ea typeface="Malgun Gothic"/>
                <a:cs typeface="Malgun Gothic"/>
                <a:sym typeface="Malgun Gothic"/>
              </a:rPr>
              <a:t>Terukur</a:t>
            </a:r>
            <a:endParaRPr sz="2150">
              <a:solidFill>
                <a:srgbClr val="3F3F3F"/>
              </a:solidFill>
              <a:latin typeface="Malgun Gothic"/>
              <a:ea typeface="Malgun Gothic"/>
              <a:cs typeface="Malgun Gothic"/>
              <a:sym typeface="Malgun Gothic"/>
            </a:endParaRPr>
          </a:p>
        </p:txBody>
      </p:sp>
      <p:pic>
        <p:nvPicPr>
          <p:cNvPr id="116" name="Google Shape;116;p7" descr="Diagram respons Formulir. Judul pertanyaan: dalam proses penanaman pendidikan karakter perlu menggunakan prinsip pengembanagan dalam mengimplementasikan nilai-nilai karakter, apa saja yang digunakan?. Jumlah respons: 29 tanggapan."/>
          <p:cNvPicPr preferRelativeResize="0"/>
          <p:nvPr/>
        </p:nvPicPr>
        <p:blipFill rotWithShape="1">
          <a:blip r:embed="rId3">
            <a:alphaModFix/>
          </a:blip>
          <a:srcRect t="25373"/>
          <a:stretch/>
        </p:blipFill>
        <p:spPr>
          <a:xfrm>
            <a:off x="1628050" y="2417300"/>
            <a:ext cx="6948924" cy="4415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8"/>
          <p:cNvSpPr txBox="1">
            <a:spLocks noGrp="1"/>
          </p:cNvSpPr>
          <p:nvPr>
            <p:ph type="title"/>
          </p:nvPr>
        </p:nvSpPr>
        <p:spPr>
          <a:xfrm rot="-5400000">
            <a:off x="-1625990" y="2354183"/>
            <a:ext cx="5112568" cy="106951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B050"/>
              </a:buClr>
              <a:buSzPts val="4000"/>
              <a:buFont typeface="Arial"/>
              <a:buNone/>
            </a:pPr>
            <a:r>
              <a:rPr lang="en-US">
                <a:solidFill>
                  <a:srgbClr val="00B050"/>
                </a:solidFill>
              </a:rPr>
              <a:t>Tata Kelola PPK </a:t>
            </a:r>
            <a:endParaRPr>
              <a:solidFill>
                <a:srgbClr val="00B050"/>
              </a:solidFill>
            </a:endParaRPr>
          </a:p>
        </p:txBody>
      </p:sp>
      <p:grpSp>
        <p:nvGrpSpPr>
          <p:cNvPr id="122" name="Google Shape;122;p8"/>
          <p:cNvGrpSpPr/>
          <p:nvPr/>
        </p:nvGrpSpPr>
        <p:grpSpPr>
          <a:xfrm>
            <a:off x="1522862" y="-47705"/>
            <a:ext cx="5804587" cy="3595904"/>
            <a:chOff x="379862" y="622220"/>
            <a:chExt cx="5804587" cy="3595904"/>
          </a:xfrm>
        </p:grpSpPr>
        <p:sp>
          <p:nvSpPr>
            <p:cNvPr id="123" name="Google Shape;123;p8"/>
            <p:cNvSpPr/>
            <p:nvPr/>
          </p:nvSpPr>
          <p:spPr>
            <a:xfrm>
              <a:off x="379862" y="1057775"/>
              <a:ext cx="2464367" cy="2032587"/>
            </a:xfrm>
            <a:prstGeom prst="roundRect">
              <a:avLst>
                <a:gd name="adj" fmla="val 10000"/>
              </a:avLst>
            </a:prstGeom>
            <a:solidFill>
              <a:schemeClr val="lt1">
                <a:alpha val="89803"/>
              </a:schemeClr>
            </a:solid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txBox="1"/>
            <p:nvPr/>
          </p:nvSpPr>
          <p:spPr>
            <a:xfrm>
              <a:off x="426637" y="1104550"/>
              <a:ext cx="2370817" cy="1503483"/>
            </a:xfrm>
            <a:prstGeom prst="rect">
              <a:avLst/>
            </a:prstGeom>
            <a:noFill/>
            <a:ln>
              <a:noFill/>
            </a:ln>
          </p:spPr>
          <p:txBody>
            <a:bodyPr spcFirstLastPara="1" wrap="square" lIns="59050" tIns="59050" rIns="59050" bIns="59050" anchor="t" anchorCtr="0">
              <a:noAutofit/>
            </a:bodyPr>
            <a:lstStyle/>
            <a:p>
              <a:pPr marL="285750" marR="0" lvl="1" indent="-88900" algn="l" rtl="0">
                <a:lnSpc>
                  <a:spcPct val="90000"/>
                </a:lnSpc>
                <a:spcBef>
                  <a:spcPts val="0"/>
                </a:spcBef>
                <a:spcAft>
                  <a:spcPts val="0"/>
                </a:spcAft>
                <a:buClr>
                  <a:schemeClr val="dk1"/>
                </a:buClr>
                <a:buSzPts val="3100"/>
                <a:buFont typeface="Malgun Gothic"/>
                <a:buNone/>
              </a:pPr>
              <a:endParaRPr sz="3100" b="0" i="0" u="none" strike="noStrike" cap="none">
                <a:solidFill>
                  <a:schemeClr val="dk1"/>
                </a:solidFill>
                <a:latin typeface="Malgun Gothic"/>
                <a:ea typeface="Malgun Gothic"/>
                <a:cs typeface="Malgun Gothic"/>
                <a:sym typeface="Malgun Gothic"/>
              </a:endParaRPr>
            </a:p>
            <a:p>
              <a:pPr marL="285750" marR="0" lvl="1" indent="-88900" algn="l" rtl="0">
                <a:lnSpc>
                  <a:spcPct val="90000"/>
                </a:lnSpc>
                <a:spcBef>
                  <a:spcPts val="465"/>
                </a:spcBef>
                <a:spcAft>
                  <a:spcPts val="0"/>
                </a:spcAft>
                <a:buClr>
                  <a:schemeClr val="dk1"/>
                </a:buClr>
                <a:buSzPts val="3100"/>
                <a:buFont typeface="Malgun Gothic"/>
                <a:buNone/>
              </a:pPr>
              <a:endParaRPr sz="3100" b="0" i="0" u="none" strike="noStrike" cap="none">
                <a:solidFill>
                  <a:schemeClr val="dk1"/>
                </a:solidFill>
                <a:latin typeface="Malgun Gothic"/>
                <a:ea typeface="Malgun Gothic"/>
                <a:cs typeface="Malgun Gothic"/>
                <a:sym typeface="Malgun Gothic"/>
              </a:endParaRPr>
            </a:p>
          </p:txBody>
        </p:sp>
        <p:sp>
          <p:nvSpPr>
            <p:cNvPr id="125" name="Google Shape;125;p8"/>
            <p:cNvSpPr/>
            <p:nvPr/>
          </p:nvSpPr>
          <p:spPr>
            <a:xfrm>
              <a:off x="1788975" y="1628800"/>
              <a:ext cx="2589324" cy="2589324"/>
            </a:xfrm>
            <a:custGeom>
              <a:avLst/>
              <a:gdLst/>
              <a:ahLst/>
              <a:cxnLst/>
              <a:rect l="l" t="t" r="r" b="b"/>
              <a:pathLst>
                <a:path w="120000" h="120000" extrusionOk="0">
                  <a:moveTo>
                    <a:pt x="9678" y="88577"/>
                  </a:moveTo>
                  <a:lnTo>
                    <a:pt x="12456" y="87000"/>
                  </a:lnTo>
                  <a:lnTo>
                    <a:pt x="12456" y="87000"/>
                  </a:lnTo>
                  <a:cubicBezTo>
                    <a:pt x="21704" y="103285"/>
                    <a:pt x="38644" y="113704"/>
                    <a:pt x="57350" y="114611"/>
                  </a:cubicBezTo>
                  <a:cubicBezTo>
                    <a:pt x="76057" y="115519"/>
                    <a:pt x="93926" y="106789"/>
                    <a:pt x="104707" y="91475"/>
                  </a:cubicBezTo>
                  <a:lnTo>
                    <a:pt x="102861" y="90427"/>
                  </a:lnTo>
                  <a:lnTo>
                    <a:pt x="108933" y="87789"/>
                  </a:lnTo>
                  <a:lnTo>
                    <a:pt x="109343" y="94108"/>
                  </a:lnTo>
                  <a:lnTo>
                    <a:pt x="107497" y="93060"/>
                  </a:lnTo>
                  <a:lnTo>
                    <a:pt x="107497" y="93060"/>
                  </a:lnTo>
                  <a:cubicBezTo>
                    <a:pt x="96142" y="109374"/>
                    <a:pt x="77207" y="118719"/>
                    <a:pt x="57351" y="117809"/>
                  </a:cubicBezTo>
                  <a:cubicBezTo>
                    <a:pt x="37494" y="116899"/>
                    <a:pt x="19494" y="105862"/>
                    <a:pt x="9678" y="88577"/>
                  </a:cubicBezTo>
                  <a:close/>
                </a:path>
              </a:pathLst>
            </a:custGeom>
            <a:solidFill>
              <a:srgbClr val="BF5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927499" y="2654808"/>
              <a:ext cx="2190548" cy="871108"/>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txBox="1"/>
            <p:nvPr/>
          </p:nvSpPr>
          <p:spPr>
            <a:xfrm>
              <a:off x="953013" y="2680322"/>
              <a:ext cx="2139520" cy="820080"/>
            </a:xfrm>
            <a:prstGeom prst="rect">
              <a:avLst/>
            </a:prstGeom>
            <a:noFill/>
            <a:ln>
              <a:noFill/>
            </a:ln>
          </p:spPr>
          <p:txBody>
            <a:bodyPr spcFirstLastPara="1" wrap="square" lIns="57150" tIns="38100" rIns="57150" bIns="38100" anchor="ctr" anchorCtr="0">
              <a:noAutofit/>
            </a:bodyPr>
            <a:lstStyle/>
            <a:p>
              <a:pPr marL="0" marR="0" lvl="0" indent="0" algn="ctr" rtl="0">
                <a:lnSpc>
                  <a:spcPct val="90000"/>
                </a:lnSpc>
                <a:spcBef>
                  <a:spcPts val="0"/>
                </a:spcBef>
                <a:spcAft>
                  <a:spcPts val="0"/>
                </a:spcAft>
                <a:buNone/>
              </a:pPr>
              <a:r>
                <a:rPr lang="en-US" sz="3000" b="1">
                  <a:solidFill>
                    <a:schemeClr val="lt1"/>
                  </a:solidFill>
                  <a:latin typeface="Malgun Gothic"/>
                  <a:ea typeface="Malgun Gothic"/>
                  <a:cs typeface="Malgun Gothic"/>
                  <a:sym typeface="Malgun Gothic"/>
                </a:rPr>
                <a:t>Integratif</a:t>
              </a:r>
              <a:endParaRPr sz="3000">
                <a:solidFill>
                  <a:schemeClr val="lt1"/>
                </a:solidFill>
                <a:latin typeface="Malgun Gothic"/>
                <a:ea typeface="Malgun Gothic"/>
                <a:cs typeface="Malgun Gothic"/>
                <a:sym typeface="Malgun Gothic"/>
              </a:endParaRPr>
            </a:p>
          </p:txBody>
        </p:sp>
        <p:sp>
          <p:nvSpPr>
            <p:cNvPr id="128" name="Google Shape;128;p8"/>
            <p:cNvSpPr/>
            <p:nvPr/>
          </p:nvSpPr>
          <p:spPr>
            <a:xfrm>
              <a:off x="3446264" y="1057775"/>
              <a:ext cx="2464367" cy="2032587"/>
            </a:xfrm>
            <a:prstGeom prst="roundRect">
              <a:avLst>
                <a:gd name="adj" fmla="val 10000"/>
              </a:avLst>
            </a:prstGeom>
            <a:solidFill>
              <a:schemeClr val="lt1">
                <a:alpha val="89803"/>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txBox="1"/>
            <p:nvPr/>
          </p:nvSpPr>
          <p:spPr>
            <a:xfrm>
              <a:off x="3493039" y="1540104"/>
              <a:ext cx="2370817" cy="1503483"/>
            </a:xfrm>
            <a:prstGeom prst="rect">
              <a:avLst/>
            </a:prstGeom>
            <a:noFill/>
            <a:ln>
              <a:noFill/>
            </a:ln>
          </p:spPr>
          <p:txBody>
            <a:bodyPr spcFirstLastPara="1" wrap="square" lIns="59050" tIns="59050" rIns="59050" bIns="59050" anchor="t" anchorCtr="0">
              <a:noAutofit/>
            </a:bodyPr>
            <a:lstStyle/>
            <a:p>
              <a:pPr marL="285750" marR="0" lvl="1" indent="-88900" algn="l" rtl="0">
                <a:lnSpc>
                  <a:spcPct val="90000"/>
                </a:lnSpc>
                <a:spcBef>
                  <a:spcPts val="0"/>
                </a:spcBef>
                <a:spcAft>
                  <a:spcPts val="0"/>
                </a:spcAft>
                <a:buClr>
                  <a:schemeClr val="dk1"/>
                </a:buClr>
                <a:buSzPts val="3100"/>
                <a:buFont typeface="Malgun Gothic"/>
                <a:buNone/>
              </a:pPr>
              <a:endParaRPr sz="3100" b="0" i="0" u="none" strike="noStrike" cap="none">
                <a:solidFill>
                  <a:schemeClr val="dk1"/>
                </a:solidFill>
                <a:latin typeface="Malgun Gothic"/>
                <a:ea typeface="Malgun Gothic"/>
                <a:cs typeface="Malgun Gothic"/>
                <a:sym typeface="Malgun Gothic"/>
              </a:endParaRPr>
            </a:p>
            <a:p>
              <a:pPr marL="285750" marR="0" lvl="1" indent="-88900" algn="l" rtl="0">
                <a:lnSpc>
                  <a:spcPct val="90000"/>
                </a:lnSpc>
                <a:spcBef>
                  <a:spcPts val="465"/>
                </a:spcBef>
                <a:spcAft>
                  <a:spcPts val="0"/>
                </a:spcAft>
                <a:buClr>
                  <a:schemeClr val="dk1"/>
                </a:buClr>
                <a:buSzPts val="3100"/>
                <a:buFont typeface="Malgun Gothic"/>
                <a:buNone/>
              </a:pPr>
              <a:endParaRPr sz="3100" b="0" i="0" u="none" strike="noStrike" cap="none">
                <a:solidFill>
                  <a:schemeClr val="dk1"/>
                </a:solidFill>
                <a:latin typeface="Malgun Gothic"/>
                <a:ea typeface="Malgun Gothic"/>
                <a:cs typeface="Malgun Gothic"/>
                <a:sym typeface="Malgun Gothic"/>
              </a:endParaRPr>
            </a:p>
          </p:txBody>
        </p:sp>
        <p:sp>
          <p:nvSpPr>
            <p:cNvPr id="130" name="Google Shape;130;p8"/>
            <p:cNvSpPr/>
            <p:nvPr/>
          </p:nvSpPr>
          <p:spPr>
            <a:xfrm>
              <a:off x="3993901" y="622220"/>
              <a:ext cx="2190548" cy="871108"/>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txBox="1"/>
            <p:nvPr/>
          </p:nvSpPr>
          <p:spPr>
            <a:xfrm>
              <a:off x="4019415" y="647734"/>
              <a:ext cx="2139520" cy="820080"/>
            </a:xfrm>
            <a:prstGeom prst="rect">
              <a:avLst/>
            </a:prstGeom>
            <a:noFill/>
            <a:ln>
              <a:noFill/>
            </a:ln>
          </p:spPr>
          <p:txBody>
            <a:bodyPr spcFirstLastPara="1" wrap="square" lIns="57150" tIns="38100" rIns="57150" bIns="38100" anchor="ctr" anchorCtr="0">
              <a:noAutofit/>
            </a:bodyPr>
            <a:lstStyle/>
            <a:p>
              <a:pPr marL="0" marR="0" lvl="0" indent="0" algn="ctr" rtl="0">
                <a:lnSpc>
                  <a:spcPct val="90000"/>
                </a:lnSpc>
                <a:spcBef>
                  <a:spcPts val="0"/>
                </a:spcBef>
                <a:spcAft>
                  <a:spcPts val="0"/>
                </a:spcAft>
                <a:buNone/>
              </a:pPr>
              <a:r>
                <a:rPr lang="en-US" sz="3000" b="1">
                  <a:solidFill>
                    <a:schemeClr val="lt1"/>
                  </a:solidFill>
                  <a:latin typeface="Malgun Gothic"/>
                  <a:ea typeface="Malgun Gothic"/>
                  <a:cs typeface="Malgun Gothic"/>
                  <a:sym typeface="Malgun Gothic"/>
                </a:rPr>
                <a:t>Kolaboratif</a:t>
              </a:r>
              <a:endParaRPr sz="3000">
                <a:solidFill>
                  <a:schemeClr val="lt1"/>
                </a:solidFill>
                <a:latin typeface="Malgun Gothic"/>
                <a:ea typeface="Malgun Gothic"/>
                <a:cs typeface="Malgun Gothic"/>
                <a:sym typeface="Malgun Gothic"/>
              </a:endParaRPr>
            </a:p>
          </p:txBody>
        </p:sp>
      </p:grpSp>
      <p:pic>
        <p:nvPicPr>
          <p:cNvPr id="132" name="Google Shape;132;p8" descr="Diagram respons Formulir. Judul pertanyaan: bagaimana bapak ibu dalam menegelola penanaman pendidikan karakter kepada peserta didik?. Jumlah respons: 29 tanggapan."/>
          <p:cNvPicPr preferRelativeResize="0"/>
          <p:nvPr/>
        </p:nvPicPr>
        <p:blipFill rotWithShape="1">
          <a:blip r:embed="rId3">
            <a:alphaModFix/>
          </a:blip>
          <a:srcRect l="18935" t="22178" r="24268"/>
          <a:stretch/>
        </p:blipFill>
        <p:spPr>
          <a:xfrm>
            <a:off x="3818075" y="3634925"/>
            <a:ext cx="5325125" cy="3070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8edf5b9906_2_0"/>
          <p:cNvSpPr txBox="1">
            <a:spLocks noGrp="1"/>
          </p:cNvSpPr>
          <p:nvPr>
            <p:ph type="title"/>
          </p:nvPr>
        </p:nvSpPr>
        <p:spPr>
          <a:xfrm rot="-5400000">
            <a:off x="-1626013" y="2354174"/>
            <a:ext cx="5112600" cy="1069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B050"/>
              </a:buClr>
              <a:buSzPts val="4000"/>
              <a:buFont typeface="Arial"/>
              <a:buNone/>
            </a:pPr>
            <a:r>
              <a:rPr lang="en-US">
                <a:solidFill>
                  <a:srgbClr val="00B050"/>
                </a:solidFill>
              </a:rPr>
              <a:t>Upaya yang dilakukan Guru </a:t>
            </a:r>
            <a:endParaRPr>
              <a:solidFill>
                <a:srgbClr val="00B050"/>
              </a:solidFill>
            </a:endParaRPr>
          </a:p>
        </p:txBody>
      </p:sp>
      <p:pic>
        <p:nvPicPr>
          <p:cNvPr id="138" name="Google Shape;138;g8edf5b9906_2_0" descr="Diagram respons Formulir. Judul pertanyaan: apa yang dilakukan bapak ibu ketika menerapkan pendidikan karakter dalam proses pembelajaran daring?. Jumlah respons: 29 tanggapan."/>
          <p:cNvPicPr preferRelativeResize="0"/>
          <p:nvPr/>
        </p:nvPicPr>
        <p:blipFill rotWithShape="1">
          <a:blip r:embed="rId3">
            <a:alphaModFix/>
          </a:blip>
          <a:srcRect t="26030" r="7774"/>
          <a:stretch/>
        </p:blipFill>
        <p:spPr>
          <a:xfrm>
            <a:off x="1617425" y="683050"/>
            <a:ext cx="7417075" cy="5555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9"/>
          <p:cNvSpPr txBox="1">
            <a:spLocks noGrp="1"/>
          </p:cNvSpPr>
          <p:nvPr>
            <p:ph type="title"/>
          </p:nvPr>
        </p:nvSpPr>
        <p:spPr>
          <a:xfrm>
            <a:off x="1619672" y="0"/>
            <a:ext cx="7524328" cy="106951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4000"/>
              <a:buFont typeface="Arial"/>
              <a:buNone/>
            </a:pPr>
            <a:r>
              <a:rPr lang="en-US"/>
              <a:t>Kearifan Lokal</a:t>
            </a:r>
            <a:endParaRPr/>
          </a:p>
        </p:txBody>
      </p:sp>
      <p:sp>
        <p:nvSpPr>
          <p:cNvPr id="144" name="Google Shape;144;p9"/>
          <p:cNvSpPr/>
          <p:nvPr/>
        </p:nvSpPr>
        <p:spPr>
          <a:xfrm>
            <a:off x="1763688" y="1556792"/>
            <a:ext cx="3872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Malgun Gothic"/>
                <a:ea typeface="Malgun Gothic"/>
                <a:cs typeface="Malgun Gothic"/>
                <a:sym typeface="Malgun Gothic"/>
              </a:rPr>
              <a:t>Kearifan (</a:t>
            </a:r>
            <a:r>
              <a:rPr lang="en-US" sz="1800" i="1">
                <a:solidFill>
                  <a:schemeClr val="dk1"/>
                </a:solidFill>
                <a:latin typeface="Malgun Gothic"/>
                <a:ea typeface="Malgun Gothic"/>
                <a:cs typeface="Malgun Gothic"/>
                <a:sym typeface="Malgun Gothic"/>
              </a:rPr>
              <a:t>wisdom) 🡪 </a:t>
            </a:r>
            <a:r>
              <a:rPr lang="en-US" sz="1800">
                <a:solidFill>
                  <a:schemeClr val="dk1"/>
                </a:solidFill>
                <a:latin typeface="Malgun Gothic"/>
                <a:ea typeface="Malgun Gothic"/>
                <a:cs typeface="Malgun Gothic"/>
                <a:sym typeface="Malgun Gothic"/>
              </a:rPr>
              <a:t>kebijaksanaan</a:t>
            </a:r>
            <a:endParaRPr/>
          </a:p>
        </p:txBody>
      </p:sp>
      <p:sp>
        <p:nvSpPr>
          <p:cNvPr id="145" name="Google Shape;145;p9"/>
          <p:cNvSpPr/>
          <p:nvPr/>
        </p:nvSpPr>
        <p:spPr>
          <a:xfrm>
            <a:off x="1763688" y="2132856"/>
            <a:ext cx="2726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Malgun Gothic"/>
                <a:ea typeface="Malgun Gothic"/>
                <a:cs typeface="Malgun Gothic"/>
                <a:sym typeface="Malgun Gothic"/>
              </a:rPr>
              <a:t>lokal (</a:t>
            </a:r>
            <a:r>
              <a:rPr lang="en-US" sz="1800" i="1">
                <a:solidFill>
                  <a:schemeClr val="dk1"/>
                </a:solidFill>
                <a:latin typeface="Malgun Gothic"/>
                <a:ea typeface="Malgun Gothic"/>
                <a:cs typeface="Malgun Gothic"/>
                <a:sym typeface="Malgun Gothic"/>
              </a:rPr>
              <a:t>local)</a:t>
            </a:r>
            <a:r>
              <a:rPr lang="en-US" sz="1800">
                <a:solidFill>
                  <a:schemeClr val="dk1"/>
                </a:solidFill>
                <a:latin typeface="Malgun Gothic"/>
                <a:ea typeface="Malgun Gothic"/>
                <a:cs typeface="Malgun Gothic"/>
                <a:sym typeface="Malgun Gothic"/>
              </a:rPr>
              <a:t> 🡪 setempat</a:t>
            </a:r>
            <a:endParaRPr sz="1800">
              <a:solidFill>
                <a:schemeClr val="dk1"/>
              </a:solidFill>
              <a:latin typeface="Malgun Gothic"/>
              <a:ea typeface="Malgun Gothic"/>
              <a:cs typeface="Malgun Gothic"/>
              <a:sym typeface="Malgun Gothic"/>
            </a:endParaRPr>
          </a:p>
        </p:txBody>
      </p:sp>
      <p:sp>
        <p:nvSpPr>
          <p:cNvPr id="146" name="Google Shape;146;p9"/>
          <p:cNvSpPr/>
          <p:nvPr/>
        </p:nvSpPr>
        <p:spPr>
          <a:xfrm>
            <a:off x="5508104" y="2852936"/>
            <a:ext cx="324036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Malgun Gothic"/>
                <a:ea typeface="Malgun Gothic"/>
                <a:cs typeface="Malgun Gothic"/>
                <a:sym typeface="Malgun Gothic"/>
              </a:rPr>
              <a:t>nilai leluhur yang diperoleh melalui pengalaman dengan lingkungan hidupnya disuatu daerah berguna menuntun perilaku manusia dalam kehidupan komunitas ekologis dan bisa dijadikan sebagai pendidikan berbasis karakter yang disisipkan dalam muatan lokal</a:t>
            </a:r>
            <a:endParaRPr sz="1800">
              <a:solidFill>
                <a:schemeClr val="dk1"/>
              </a:solidFill>
              <a:latin typeface="Malgun Gothic"/>
              <a:ea typeface="Malgun Gothic"/>
              <a:cs typeface="Malgun Gothic"/>
              <a:sym typeface="Malgun Gothic"/>
            </a:endParaRPr>
          </a:p>
        </p:txBody>
      </p:sp>
      <p:sp>
        <p:nvSpPr>
          <p:cNvPr id="147" name="Google Shape;147;p9"/>
          <p:cNvSpPr/>
          <p:nvPr/>
        </p:nvSpPr>
        <p:spPr>
          <a:xfrm>
            <a:off x="1547664" y="5877272"/>
            <a:ext cx="39448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Malgun Gothic"/>
                <a:ea typeface="Malgun Gothic"/>
                <a:cs typeface="Malgun Gothic"/>
                <a:sym typeface="Malgun Gothic"/>
              </a:rPr>
              <a:t>Manfaat: Bermakna etika dan moral</a:t>
            </a:r>
            <a:endParaRPr sz="1800">
              <a:solidFill>
                <a:schemeClr val="dk1"/>
              </a:solidFill>
              <a:latin typeface="Malgun Gothic"/>
              <a:ea typeface="Malgun Gothic"/>
              <a:cs typeface="Malgun Gothic"/>
              <a:sym typeface="Malgun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p:nvPr/>
        </p:nvSpPr>
        <p:spPr>
          <a:xfrm rot="-5400000">
            <a:off x="-1589040" y="2884584"/>
            <a:ext cx="482453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Malgun Gothic"/>
                <a:ea typeface="Malgun Gothic"/>
                <a:cs typeface="Malgun Gothic"/>
                <a:sym typeface="Malgun Gothic"/>
              </a:rPr>
              <a:t>Lingkup Kearifan Lokal </a:t>
            </a:r>
            <a:endParaRPr sz="3200" b="1">
              <a:solidFill>
                <a:schemeClr val="dk1"/>
              </a:solidFill>
              <a:latin typeface="Malgun Gothic"/>
              <a:ea typeface="Malgun Gothic"/>
              <a:cs typeface="Malgun Gothic"/>
              <a:sym typeface="Malgun Gothic"/>
            </a:endParaRPr>
          </a:p>
        </p:txBody>
      </p:sp>
      <p:pic>
        <p:nvPicPr>
          <p:cNvPr id="153" name="Google Shape;153;p10" descr="Diagram respons Formulir. Judul pertanyaan: kearifan lokal apa sya yang sering di gunakan bapak ibu dalam proses pembelajaran daring ?. Jumlah respons: 29 tanggapan."/>
          <p:cNvPicPr preferRelativeResize="0"/>
          <p:nvPr/>
        </p:nvPicPr>
        <p:blipFill rotWithShape="1">
          <a:blip r:embed="rId3">
            <a:alphaModFix/>
          </a:blip>
          <a:srcRect t="19296" r="7183"/>
          <a:stretch/>
        </p:blipFill>
        <p:spPr>
          <a:xfrm>
            <a:off x="3437950" y="3240975"/>
            <a:ext cx="5703650" cy="3599625"/>
          </a:xfrm>
          <a:prstGeom prst="rect">
            <a:avLst/>
          </a:prstGeom>
          <a:noFill/>
          <a:ln>
            <a:noFill/>
          </a:ln>
        </p:spPr>
      </p:pic>
      <p:sp>
        <p:nvSpPr>
          <p:cNvPr id="154" name="Google Shape;154;p10"/>
          <p:cNvSpPr txBox="1"/>
          <p:nvPr/>
        </p:nvSpPr>
        <p:spPr>
          <a:xfrm>
            <a:off x="1572000" y="17500"/>
            <a:ext cx="7112400" cy="3106800"/>
          </a:xfrm>
          <a:prstGeom prst="rect">
            <a:avLst/>
          </a:prstGeom>
          <a:noFill/>
          <a:ln>
            <a:noFill/>
          </a:ln>
        </p:spPr>
        <p:txBody>
          <a:bodyPr spcFirstLastPara="1" wrap="square" lIns="91425" tIns="91425" rIns="91425" bIns="91425" anchor="t" anchorCtr="0">
            <a:noAutofit/>
          </a:bodyPr>
          <a:lstStyle/>
          <a:p>
            <a:pPr marL="285750" lvl="0" indent="-177800" algn="l" rtl="0">
              <a:spcBef>
                <a:spcPts val="0"/>
              </a:spcBef>
              <a:spcAft>
                <a:spcPts val="0"/>
              </a:spcAft>
              <a:buSzPts val="1900"/>
              <a:buAutoNum type="arabicPeriod"/>
            </a:pPr>
            <a:r>
              <a:rPr lang="en-US" sz="1900"/>
              <a:t>upacara adat,</a:t>
            </a:r>
            <a:endParaRPr sz="1900"/>
          </a:p>
          <a:p>
            <a:pPr marL="285750" lvl="0" indent="-177800" algn="l" rtl="0">
              <a:spcBef>
                <a:spcPts val="0"/>
              </a:spcBef>
              <a:spcAft>
                <a:spcPts val="0"/>
              </a:spcAft>
              <a:buSzPts val="1900"/>
              <a:buAutoNum type="arabicPeriod"/>
            </a:pPr>
            <a:r>
              <a:rPr lang="en-US" sz="1900"/>
              <a:t>cagar budaya,</a:t>
            </a:r>
            <a:endParaRPr sz="1900"/>
          </a:p>
          <a:p>
            <a:pPr marL="285750" lvl="0" indent="-177800" algn="l" rtl="0">
              <a:spcBef>
                <a:spcPts val="0"/>
              </a:spcBef>
              <a:spcAft>
                <a:spcPts val="0"/>
              </a:spcAft>
              <a:buSzPts val="1900"/>
              <a:buAutoNum type="arabicPeriod"/>
            </a:pPr>
            <a:r>
              <a:rPr lang="en-US" sz="1900"/>
              <a:t>pariwisata alam,</a:t>
            </a:r>
            <a:endParaRPr sz="1900"/>
          </a:p>
          <a:p>
            <a:pPr marL="285750" lvl="0" indent="-177800" algn="l" rtl="0">
              <a:spcBef>
                <a:spcPts val="0"/>
              </a:spcBef>
              <a:spcAft>
                <a:spcPts val="0"/>
              </a:spcAft>
              <a:buSzPts val="1900"/>
              <a:buAutoNum type="arabicPeriod"/>
            </a:pPr>
            <a:r>
              <a:rPr lang="en-US" sz="1900"/>
              <a:t>transportasi tradisional,</a:t>
            </a:r>
            <a:endParaRPr sz="1900"/>
          </a:p>
          <a:p>
            <a:pPr marL="285750" lvl="0" indent="-177800" algn="l" rtl="0">
              <a:spcBef>
                <a:spcPts val="0"/>
              </a:spcBef>
              <a:spcAft>
                <a:spcPts val="0"/>
              </a:spcAft>
              <a:buSzPts val="1900"/>
              <a:buAutoNum type="arabicPeriod"/>
            </a:pPr>
            <a:r>
              <a:rPr lang="en-US" sz="1900"/>
              <a:t>permainan tradisional,</a:t>
            </a:r>
            <a:endParaRPr sz="1900"/>
          </a:p>
          <a:p>
            <a:pPr marL="285750" lvl="0" indent="-177800" algn="l" rtl="0">
              <a:spcBef>
                <a:spcPts val="0"/>
              </a:spcBef>
              <a:spcAft>
                <a:spcPts val="0"/>
              </a:spcAft>
              <a:buSzPts val="1900"/>
              <a:buAutoNum type="arabicPeriod"/>
            </a:pPr>
            <a:r>
              <a:rPr lang="en-US" sz="1900"/>
              <a:t>prasarana budaya,</a:t>
            </a:r>
            <a:endParaRPr sz="1900"/>
          </a:p>
          <a:p>
            <a:pPr marL="285750" lvl="0" indent="-177800" algn="l" rtl="0">
              <a:spcBef>
                <a:spcPts val="0"/>
              </a:spcBef>
              <a:spcAft>
                <a:spcPts val="0"/>
              </a:spcAft>
              <a:buSzPts val="1900"/>
              <a:buAutoNum type="arabicPeriod"/>
            </a:pPr>
            <a:r>
              <a:rPr lang="en-US" sz="1900"/>
              <a:t>kesenian,</a:t>
            </a:r>
            <a:endParaRPr sz="1900"/>
          </a:p>
          <a:p>
            <a:pPr marL="285750" lvl="0" indent="-177800" algn="l" rtl="0">
              <a:spcBef>
                <a:spcPts val="0"/>
              </a:spcBef>
              <a:spcAft>
                <a:spcPts val="0"/>
              </a:spcAft>
              <a:buSzPts val="1900"/>
              <a:buAutoNum type="arabicPeriod"/>
            </a:pPr>
            <a:r>
              <a:rPr lang="en-US" sz="1900"/>
              <a:t>desa budaya,</a:t>
            </a:r>
            <a:endParaRPr sz="1900"/>
          </a:p>
          <a:p>
            <a:pPr marL="285750" lvl="0" indent="-177800" algn="l" rtl="0">
              <a:spcBef>
                <a:spcPts val="0"/>
              </a:spcBef>
              <a:spcAft>
                <a:spcPts val="0"/>
              </a:spcAft>
              <a:buSzPts val="1900"/>
              <a:buAutoNum type="arabicPeriod"/>
            </a:pPr>
            <a:r>
              <a:rPr lang="en-US" sz="1900"/>
              <a:t>kesenian dan kerajinan,</a:t>
            </a:r>
            <a:endParaRPr sz="1900"/>
          </a:p>
          <a:p>
            <a:pPr marL="285750" lvl="0" indent="-177800" algn="l" rtl="0">
              <a:spcBef>
                <a:spcPts val="0"/>
              </a:spcBef>
              <a:spcAft>
                <a:spcPts val="0"/>
              </a:spcAft>
              <a:buSzPts val="1900"/>
              <a:buAutoNum type="arabicPeriod"/>
            </a:pPr>
            <a:r>
              <a:rPr lang="en-US" sz="1900"/>
              <a:t>cerita rakyat,</a:t>
            </a:r>
            <a:endParaRPr sz="1900"/>
          </a:p>
          <a:p>
            <a:pPr marL="285750" lvl="0" indent="-177800" algn="l" rtl="0">
              <a:spcBef>
                <a:spcPts val="0"/>
              </a:spcBef>
              <a:spcAft>
                <a:spcPts val="0"/>
              </a:spcAft>
              <a:buSzPts val="1900"/>
              <a:buAutoNum type="arabicPeriod"/>
            </a:pPr>
            <a:r>
              <a:rPr lang="en-US" sz="1900"/>
              <a:t>dolanan anak,</a:t>
            </a:r>
            <a:endParaRPr sz="1900"/>
          </a:p>
          <a:p>
            <a:pPr marL="285750" lvl="0" indent="-177800" algn="l" rtl="0">
              <a:spcBef>
                <a:spcPts val="0"/>
              </a:spcBef>
              <a:spcAft>
                <a:spcPts val="0"/>
              </a:spcAft>
              <a:buSzPts val="1900"/>
              <a:buAutoNum type="arabicPeriod"/>
            </a:pPr>
            <a:r>
              <a:rPr lang="en-US" sz="1900"/>
              <a:t>wayang</a:t>
            </a: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8edf5b9906_2_37"/>
          <p:cNvSpPr/>
          <p:nvPr/>
        </p:nvSpPr>
        <p:spPr>
          <a:xfrm rot="-5400000">
            <a:off x="-2053703" y="2071750"/>
            <a:ext cx="5553300" cy="148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900">
                <a:solidFill>
                  <a:schemeClr val="dk1"/>
                </a:solidFill>
              </a:rPr>
              <a:t>Model Implemtasi Kearifan Lokal dalam Proses Pembelajaran</a:t>
            </a:r>
            <a:endParaRPr sz="4700" b="1">
              <a:solidFill>
                <a:schemeClr val="dk1"/>
              </a:solidFill>
              <a:latin typeface="Malgun Gothic"/>
              <a:ea typeface="Malgun Gothic"/>
              <a:cs typeface="Malgun Gothic"/>
              <a:sym typeface="Malgun Gothic"/>
            </a:endParaRPr>
          </a:p>
        </p:txBody>
      </p:sp>
      <p:sp>
        <p:nvSpPr>
          <p:cNvPr id="160" name="Google Shape;160;g8edf5b9906_2_37"/>
          <p:cNvSpPr txBox="1"/>
          <p:nvPr/>
        </p:nvSpPr>
        <p:spPr>
          <a:xfrm>
            <a:off x="1463800" y="0"/>
            <a:ext cx="7680300" cy="30441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US" sz="2400"/>
              <a:t>Model Komplementatif, implementasi kearifan lokal ditambahkan ke dalam program pendidikan kurikuler dan struktur kurikulum yang ada</a:t>
            </a:r>
            <a:endParaRPr sz="2400"/>
          </a:p>
          <a:p>
            <a:pPr marL="457200" lvl="0" indent="-381000" algn="l" rtl="0">
              <a:spcBef>
                <a:spcPts val="0"/>
              </a:spcBef>
              <a:spcAft>
                <a:spcPts val="0"/>
              </a:spcAft>
              <a:buSzPts val="2400"/>
              <a:buAutoNum type="arabicPeriod"/>
            </a:pPr>
            <a:r>
              <a:rPr lang="en-US" sz="2400"/>
              <a:t>Model terpadu, implemntasinya kearifan lokal melekat dan terpadu dalam program program kurikuler dan proses pembelajaran</a:t>
            </a:r>
            <a:endParaRPr sz="2400"/>
          </a:p>
          <a:p>
            <a:pPr marL="457200" lvl="0" indent="-381000" algn="l" rtl="0">
              <a:spcBef>
                <a:spcPts val="0"/>
              </a:spcBef>
              <a:spcAft>
                <a:spcPts val="0"/>
              </a:spcAft>
              <a:buSzPts val="2400"/>
              <a:buAutoNum type="arabicPeriod"/>
            </a:pPr>
            <a:r>
              <a:rPr lang="en-US" sz="2400"/>
              <a:t>Model terpisah, implementasi kearifan lokal terpisah dan dilepas dari program kurikuler</a:t>
            </a:r>
            <a:endParaRPr sz="2400"/>
          </a:p>
        </p:txBody>
      </p:sp>
      <p:pic>
        <p:nvPicPr>
          <p:cNvPr id="161" name="Google Shape;161;g8edf5b9906_2_37" descr="C:\Users\Lailatul\Downloads\WhatsApp Image 2019-12-09 at 08.57.46.jpeg"/>
          <p:cNvPicPr preferRelativeResize="0"/>
          <p:nvPr/>
        </p:nvPicPr>
        <p:blipFill>
          <a:blip r:embed="rId3">
            <a:alphaModFix/>
          </a:blip>
          <a:stretch>
            <a:fillRect/>
          </a:stretch>
        </p:blipFill>
        <p:spPr>
          <a:xfrm>
            <a:off x="4227725" y="3442625"/>
            <a:ext cx="2378375" cy="2698327"/>
          </a:xfrm>
          <a:prstGeom prst="rect">
            <a:avLst/>
          </a:prstGeom>
          <a:noFill/>
          <a:ln>
            <a:noFill/>
          </a:ln>
        </p:spPr>
      </p:pic>
      <p:pic>
        <p:nvPicPr>
          <p:cNvPr id="162" name="Google Shape;162;g8edf5b9906_2_37"/>
          <p:cNvPicPr preferRelativeResize="0"/>
          <p:nvPr/>
        </p:nvPicPr>
        <p:blipFill>
          <a:blip r:embed="rId4">
            <a:alphaModFix/>
          </a:blip>
          <a:stretch>
            <a:fillRect/>
          </a:stretch>
        </p:blipFill>
        <p:spPr>
          <a:xfrm>
            <a:off x="1561975" y="3442625"/>
            <a:ext cx="2609850" cy="2698325"/>
          </a:xfrm>
          <a:prstGeom prst="rect">
            <a:avLst/>
          </a:prstGeom>
          <a:noFill/>
          <a:ln>
            <a:noFill/>
          </a:ln>
        </p:spPr>
      </p:pic>
      <p:pic>
        <p:nvPicPr>
          <p:cNvPr id="163" name="Google Shape;163;g8edf5b9906_2_37" descr="C:\Users\Lailatul\Downloads\IMG_20190810_105124 (1).jpg"/>
          <p:cNvPicPr preferRelativeResize="0"/>
          <p:nvPr/>
        </p:nvPicPr>
        <p:blipFill rotWithShape="1">
          <a:blip r:embed="rId5">
            <a:alphaModFix/>
          </a:blip>
          <a:srcRect t="-290"/>
          <a:stretch/>
        </p:blipFill>
        <p:spPr>
          <a:xfrm rot="5400000">
            <a:off x="6578800" y="3595950"/>
            <a:ext cx="2598375" cy="2463975"/>
          </a:xfrm>
          <a:prstGeom prst="rect">
            <a:avLst/>
          </a:prstGeom>
          <a:noFill/>
          <a:ln>
            <a:noFill/>
          </a:ln>
        </p:spPr>
      </p:pic>
      <p:sp>
        <p:nvSpPr>
          <p:cNvPr id="164" name="Google Shape;164;g8edf5b9906_2_37"/>
          <p:cNvSpPr txBox="1"/>
          <p:nvPr/>
        </p:nvSpPr>
        <p:spPr>
          <a:xfrm>
            <a:off x="2279025" y="6145950"/>
            <a:ext cx="725100" cy="716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2400">
                <a:solidFill>
                  <a:schemeClr val="dk1"/>
                </a:solidFill>
              </a:rPr>
              <a:t>1 </a:t>
            </a:r>
            <a:endParaRPr/>
          </a:p>
        </p:txBody>
      </p:sp>
      <p:sp>
        <p:nvSpPr>
          <p:cNvPr id="165" name="Google Shape;165;g8edf5b9906_2_37"/>
          <p:cNvSpPr txBox="1"/>
          <p:nvPr/>
        </p:nvSpPr>
        <p:spPr>
          <a:xfrm>
            <a:off x="4669675" y="6145950"/>
            <a:ext cx="725100" cy="716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2400">
                <a:solidFill>
                  <a:schemeClr val="dk1"/>
                </a:solidFill>
              </a:rPr>
              <a:t>2 </a:t>
            </a:r>
            <a:endParaRPr/>
          </a:p>
        </p:txBody>
      </p:sp>
      <p:sp>
        <p:nvSpPr>
          <p:cNvPr id="166" name="Google Shape;166;g8edf5b9906_2_37"/>
          <p:cNvSpPr txBox="1"/>
          <p:nvPr/>
        </p:nvSpPr>
        <p:spPr>
          <a:xfrm>
            <a:off x="7239375" y="6217975"/>
            <a:ext cx="725100" cy="716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2400">
                <a:solidFill>
                  <a:schemeClr val="dk1"/>
                </a:solidFill>
              </a:rPr>
              <a:t>3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8edf5b9906_2_52"/>
          <p:cNvSpPr txBox="1">
            <a:spLocks noGrp="1"/>
          </p:cNvSpPr>
          <p:nvPr>
            <p:ph type="title"/>
          </p:nvPr>
        </p:nvSpPr>
        <p:spPr>
          <a:xfrm>
            <a:off x="0" y="16778"/>
            <a:ext cx="9144000" cy="1069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4000"/>
              <a:buFont typeface="Arial"/>
              <a:buNone/>
            </a:pPr>
            <a:r>
              <a:rPr lang="en-US"/>
              <a:t>Pembelajaran Daring </a:t>
            </a:r>
            <a:endParaRPr/>
          </a:p>
        </p:txBody>
      </p:sp>
      <p:sp>
        <p:nvSpPr>
          <p:cNvPr id="172" name="Google Shape;172;g8edf5b9906_2_52"/>
          <p:cNvSpPr txBox="1"/>
          <p:nvPr/>
        </p:nvSpPr>
        <p:spPr>
          <a:xfrm>
            <a:off x="0" y="1066800"/>
            <a:ext cx="9144000" cy="45480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AutoNum type="arabicPeriod"/>
            </a:pPr>
            <a:r>
              <a:rPr lang="en-US" sz="2200"/>
              <a:t>Pembelajaran adalah proses interaksi peserta didik dengan pendidik dan/atau sumber belajar pada suatu lingkungan belajar.</a:t>
            </a:r>
            <a:endParaRPr sz="2200"/>
          </a:p>
          <a:p>
            <a:pPr marL="457200" lvl="0" indent="0" algn="l" rtl="0">
              <a:spcBef>
                <a:spcPts val="0"/>
              </a:spcBef>
              <a:spcAft>
                <a:spcPts val="0"/>
              </a:spcAft>
              <a:buNone/>
            </a:pPr>
            <a:endParaRPr sz="2200"/>
          </a:p>
          <a:p>
            <a:pPr marL="457200" lvl="0" indent="-368300" algn="l" rtl="0">
              <a:spcBef>
                <a:spcPts val="0"/>
              </a:spcBef>
              <a:spcAft>
                <a:spcPts val="0"/>
              </a:spcAft>
              <a:buSzPts val="2200"/>
              <a:buAutoNum type="arabicPeriod"/>
            </a:pPr>
            <a:r>
              <a:rPr lang="en-US" sz="2200"/>
              <a:t>Belajar Dari Rumah yang selanjut di singkat BDR adalah pembelajaran jarak jauh diselenggarakan selama masa Pandemi Covid 19.</a:t>
            </a:r>
            <a:endParaRPr sz="2200"/>
          </a:p>
          <a:p>
            <a:pPr marL="457200" lvl="0" indent="0" algn="l" rtl="0">
              <a:spcBef>
                <a:spcPts val="0"/>
              </a:spcBef>
              <a:spcAft>
                <a:spcPts val="0"/>
              </a:spcAft>
              <a:buNone/>
            </a:pPr>
            <a:endParaRPr sz="2200"/>
          </a:p>
          <a:p>
            <a:pPr marL="457200" lvl="0" indent="-368300" algn="l" rtl="0">
              <a:spcBef>
                <a:spcPts val="0"/>
              </a:spcBef>
              <a:spcAft>
                <a:spcPts val="0"/>
              </a:spcAft>
              <a:buSzPts val="2200"/>
              <a:buAutoNum type="arabicPeriod"/>
            </a:pPr>
            <a:r>
              <a:rPr lang="en-US" sz="2200"/>
              <a:t>Pembelajaran Jarak Jauh yang selanjutnya disingkat PJJ adalah pembelajaran yang diberikan kepada peserta didik atau siswa yang tidak berkumpul bersama disatu tempat secara rutin untuk menerima pelajaran scara langsung dari Guru/Instruktur.</a:t>
            </a:r>
            <a:endParaRPr sz="2200"/>
          </a:p>
          <a:p>
            <a:pPr marL="457200" lvl="0" indent="0" algn="l" rtl="0">
              <a:spcBef>
                <a:spcPts val="0"/>
              </a:spcBef>
              <a:spcAft>
                <a:spcPts val="0"/>
              </a:spcAft>
              <a:buNone/>
            </a:pPr>
            <a:endParaRPr sz="2200"/>
          </a:p>
          <a:p>
            <a:pPr marL="457200" lvl="0" indent="-368300" algn="l" rtl="0">
              <a:spcBef>
                <a:spcPts val="0"/>
              </a:spcBef>
              <a:spcAft>
                <a:spcPts val="0"/>
              </a:spcAft>
              <a:buSzPts val="2200"/>
              <a:buAutoNum type="arabicPeriod"/>
            </a:pPr>
            <a:r>
              <a:rPr lang="en-US" sz="2200"/>
              <a:t>Dalam Jaringan yang selanjutnya disebut Daring sebagai kata pengganti online adalah pembelajaran yang dilakukan secara online dengan mengunakan aplikasi pembelajaran atau jejering social.</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8edf5b9906_2_75"/>
          <p:cNvSpPr/>
          <p:nvPr/>
        </p:nvSpPr>
        <p:spPr>
          <a:xfrm rot="-5400000">
            <a:off x="-1589110" y="2732189"/>
            <a:ext cx="48246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4200">
                <a:solidFill>
                  <a:schemeClr val="dk1"/>
                </a:solidFill>
              </a:rPr>
              <a:t>Prinsip BDR ada 7</a:t>
            </a:r>
            <a:endParaRPr sz="6000" b="1">
              <a:solidFill>
                <a:schemeClr val="dk1"/>
              </a:solidFill>
              <a:latin typeface="Malgun Gothic"/>
              <a:ea typeface="Malgun Gothic"/>
              <a:cs typeface="Malgun Gothic"/>
              <a:sym typeface="Malgun Gothic"/>
            </a:endParaRPr>
          </a:p>
        </p:txBody>
      </p:sp>
      <p:sp>
        <p:nvSpPr>
          <p:cNvPr id="178" name="Google Shape;178;g8edf5b9906_2_75"/>
          <p:cNvSpPr txBox="1"/>
          <p:nvPr/>
        </p:nvSpPr>
        <p:spPr>
          <a:xfrm>
            <a:off x="1539925" y="39575"/>
            <a:ext cx="7604100" cy="37962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US" sz="2400"/>
              <a:t>Materi pembelajaran bersifat inklusif sesuai dengan usia dan jenjang pendidikan, konteks budaya, karakter dan jenis kekhususan peserta didik </a:t>
            </a:r>
            <a:endParaRPr sz="2400"/>
          </a:p>
          <a:p>
            <a:pPr marL="457200" lvl="0" indent="-381000" algn="l" rtl="0">
              <a:spcBef>
                <a:spcPts val="0"/>
              </a:spcBef>
              <a:spcAft>
                <a:spcPts val="0"/>
              </a:spcAft>
              <a:buSzPts val="2400"/>
              <a:buAutoNum type="arabicPeriod"/>
            </a:pPr>
            <a:r>
              <a:rPr lang="en-US" sz="2400"/>
              <a:t>Aktivitas dan penugasan selama BDR dapat bervariasi antar daerah, satuan pendidikan dan Peserta Didik sesuai minat dan kondisi masing-masing, termasuk mempertimbangkan kesenjangan akses terhadap fasilitas BDR </a:t>
            </a:r>
            <a:endParaRPr sz="2400"/>
          </a:p>
          <a:p>
            <a:pPr marL="457200" lvl="0" indent="-381000" algn="l" rtl="0">
              <a:spcBef>
                <a:spcPts val="0"/>
              </a:spcBef>
              <a:spcAft>
                <a:spcPts val="0"/>
              </a:spcAft>
              <a:buSzPts val="2400"/>
              <a:buAutoNum type="arabicPeriod"/>
            </a:pPr>
            <a:r>
              <a:rPr lang="en-US" sz="2400"/>
              <a:t>Mengedepankan pola interaksi dan komunikasi yang positif antara guru dengan orang tua/wali.</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2"/>
        <p:cNvGrpSpPr/>
        <p:nvPr/>
      </p:nvGrpSpPr>
      <p:grpSpPr>
        <a:xfrm>
          <a:off x="0" y="0"/>
          <a:ext cx="0" cy="0"/>
          <a:chOff x="0" y="0"/>
          <a:chExt cx="0" cy="0"/>
        </a:xfrm>
      </p:grpSpPr>
      <p:sp>
        <p:nvSpPr>
          <p:cNvPr id="183" name="Google Shape;183;g8edf5b9906_2_90"/>
          <p:cNvSpPr/>
          <p:nvPr/>
        </p:nvSpPr>
        <p:spPr>
          <a:xfrm rot="-5400000">
            <a:off x="-2661650" y="2643725"/>
            <a:ext cx="6899100" cy="1611600"/>
          </a:xfrm>
          <a:prstGeom prst="rect">
            <a:avLst/>
          </a:prstGeom>
          <a:solidFill>
            <a:srgbClr val="00FF00"/>
          </a:solid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3600">
                <a:solidFill>
                  <a:schemeClr val="dk1"/>
                </a:solidFill>
              </a:rPr>
              <a:t>Pelaksanaan Belajar Dari Rumah oleh Guru</a:t>
            </a:r>
            <a:endParaRPr sz="3600">
              <a:solidFill>
                <a:schemeClr val="dk1"/>
              </a:solidFill>
            </a:endParaRPr>
          </a:p>
          <a:p>
            <a:pPr marL="0" lvl="0" indent="0" algn="l" rtl="0">
              <a:spcBef>
                <a:spcPts val="0"/>
              </a:spcBef>
              <a:spcAft>
                <a:spcPts val="0"/>
              </a:spcAft>
              <a:buSzPts val="1100"/>
              <a:buNone/>
            </a:pPr>
            <a:endParaRPr sz="3600">
              <a:solidFill>
                <a:schemeClr val="dk1"/>
              </a:solidFill>
            </a:endParaRPr>
          </a:p>
        </p:txBody>
      </p:sp>
      <p:sp>
        <p:nvSpPr>
          <p:cNvPr id="184" name="Google Shape;184;g8edf5b9906_2_90"/>
          <p:cNvSpPr txBox="1"/>
          <p:nvPr/>
        </p:nvSpPr>
        <p:spPr>
          <a:xfrm>
            <a:off x="4907375" y="89500"/>
            <a:ext cx="4236600" cy="67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materi pembelajaran difokuskan pada:</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AutoNum type="arabicPeriod"/>
            </a:pPr>
            <a:r>
              <a:rPr lang="en-US" sz="2400"/>
              <a:t>literasi dan numerasi;</a:t>
            </a:r>
            <a:endParaRPr sz="2400"/>
          </a:p>
          <a:p>
            <a:pPr marL="457200" lvl="0" indent="-381000" algn="l" rtl="0">
              <a:spcBef>
                <a:spcPts val="0"/>
              </a:spcBef>
              <a:spcAft>
                <a:spcPts val="0"/>
              </a:spcAft>
              <a:buSzPts val="2400"/>
              <a:buAutoNum type="arabicPeriod"/>
            </a:pPr>
            <a:r>
              <a:rPr lang="en-US" sz="2400"/>
              <a:t>pencegahan dan penanganan pandemi COVID-19; </a:t>
            </a:r>
            <a:endParaRPr sz="2400"/>
          </a:p>
          <a:p>
            <a:pPr marL="457200" lvl="0" indent="-381000" algn="l" rtl="0">
              <a:spcBef>
                <a:spcPts val="0"/>
              </a:spcBef>
              <a:spcAft>
                <a:spcPts val="0"/>
              </a:spcAft>
              <a:buSzPts val="2400"/>
              <a:buAutoNum type="arabicPeriod"/>
            </a:pPr>
            <a:r>
              <a:rPr lang="en-US" sz="2400"/>
              <a:t>Perilaku Hidup Bersih dan Sehat (PHBS) dan Gerakan </a:t>
            </a:r>
            <a:endParaRPr sz="2400"/>
          </a:p>
          <a:p>
            <a:pPr marL="457200" lvl="0" indent="-381000" algn="l" rtl="0">
              <a:spcBef>
                <a:spcPts val="0"/>
              </a:spcBef>
              <a:spcAft>
                <a:spcPts val="0"/>
              </a:spcAft>
              <a:buSzPts val="2400"/>
              <a:buAutoNum type="arabicPeriod"/>
            </a:pPr>
            <a:r>
              <a:rPr lang="en-US" sz="2400"/>
              <a:t>Masyarakat Sehat (Germas); </a:t>
            </a:r>
            <a:endParaRPr sz="2400"/>
          </a:p>
          <a:p>
            <a:pPr marL="457200" lvl="0" indent="-381000" algn="l" rtl="0">
              <a:spcBef>
                <a:spcPts val="0"/>
              </a:spcBef>
              <a:spcAft>
                <a:spcPts val="0"/>
              </a:spcAft>
              <a:buSzPts val="2400"/>
              <a:buAutoNum type="arabicPeriod"/>
            </a:pPr>
            <a:r>
              <a:rPr lang="en-US" sz="2400"/>
              <a:t>kegiatan rekreasional dan aktivitas fisik; </a:t>
            </a:r>
            <a:endParaRPr sz="2400"/>
          </a:p>
          <a:p>
            <a:pPr marL="457200" lvl="0" indent="-381000" algn="l" rtl="0">
              <a:spcBef>
                <a:spcPts val="0"/>
              </a:spcBef>
              <a:spcAft>
                <a:spcPts val="0"/>
              </a:spcAft>
              <a:buSzPts val="2400"/>
              <a:buAutoNum type="arabicPeriod"/>
            </a:pPr>
            <a:r>
              <a:rPr lang="en-US" sz="2400"/>
              <a:t>spiritual keagamaan; dan/atau </a:t>
            </a:r>
            <a:endParaRPr sz="2400"/>
          </a:p>
          <a:p>
            <a:pPr marL="457200" lvl="0" indent="-381000" algn="l" rtl="0">
              <a:spcBef>
                <a:spcPts val="0"/>
              </a:spcBef>
              <a:spcAft>
                <a:spcPts val="0"/>
              </a:spcAft>
              <a:buSzPts val="2400"/>
              <a:buAutoNum type="arabicPeriod"/>
            </a:pPr>
            <a:r>
              <a:rPr lang="en-US" sz="2400"/>
              <a:t>penguatan karakter dan budaya</a:t>
            </a:r>
            <a:endParaRPr sz="2400"/>
          </a:p>
        </p:txBody>
      </p:sp>
      <p:pic>
        <p:nvPicPr>
          <p:cNvPr id="185" name="Google Shape;185;g8edf5b9906_2_90"/>
          <p:cNvPicPr preferRelativeResize="0"/>
          <p:nvPr/>
        </p:nvPicPr>
        <p:blipFill>
          <a:blip r:embed="rId3">
            <a:alphaModFix/>
          </a:blip>
          <a:stretch>
            <a:fillRect/>
          </a:stretch>
        </p:blipFill>
        <p:spPr>
          <a:xfrm>
            <a:off x="1746100" y="152400"/>
            <a:ext cx="2825900" cy="6705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8edf5b9906_2_95"/>
          <p:cNvSpPr/>
          <p:nvPr/>
        </p:nvSpPr>
        <p:spPr>
          <a:xfrm rot="-5400000">
            <a:off x="-1958725" y="1938250"/>
            <a:ext cx="5498400" cy="1498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3300">
                <a:solidFill>
                  <a:schemeClr val="dk1"/>
                </a:solidFill>
              </a:rPr>
              <a:t>Upaya Peningkatan Kualitas</a:t>
            </a:r>
            <a:endParaRPr sz="3300">
              <a:solidFill>
                <a:schemeClr val="dk1"/>
              </a:solidFill>
            </a:endParaRPr>
          </a:p>
          <a:p>
            <a:pPr marL="0" lvl="0" indent="0" algn="l" rtl="0">
              <a:spcBef>
                <a:spcPts val="0"/>
              </a:spcBef>
              <a:spcAft>
                <a:spcPts val="0"/>
              </a:spcAft>
              <a:buSzPts val="1100"/>
              <a:buNone/>
            </a:pPr>
            <a:r>
              <a:rPr lang="en-US" sz="3300">
                <a:solidFill>
                  <a:schemeClr val="dk1"/>
                </a:solidFill>
              </a:rPr>
              <a:t>Proses Belajar dari Rumah</a:t>
            </a:r>
            <a:endParaRPr sz="3300">
              <a:solidFill>
                <a:schemeClr val="dk1"/>
              </a:solidFill>
            </a:endParaRPr>
          </a:p>
          <a:p>
            <a:pPr marL="0" lvl="0" indent="0" algn="l" rtl="0">
              <a:spcBef>
                <a:spcPts val="0"/>
              </a:spcBef>
              <a:spcAft>
                <a:spcPts val="0"/>
              </a:spcAft>
              <a:buSzPts val="1100"/>
              <a:buNone/>
            </a:pPr>
            <a:endParaRPr sz="3300">
              <a:solidFill>
                <a:schemeClr val="dk1"/>
              </a:solidFill>
            </a:endParaRPr>
          </a:p>
        </p:txBody>
      </p:sp>
      <p:sp>
        <p:nvSpPr>
          <p:cNvPr id="191" name="Google Shape;191;g8edf5b9906_2_95"/>
          <p:cNvSpPr txBox="1"/>
          <p:nvPr/>
        </p:nvSpPr>
        <p:spPr>
          <a:xfrm>
            <a:off x="1539875" y="0"/>
            <a:ext cx="7296000" cy="199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a:t>Guru diharapkan :</a:t>
            </a:r>
            <a:endParaRPr sz="2300"/>
          </a:p>
          <a:p>
            <a:pPr marL="0" lvl="0" indent="0" algn="l" rtl="0">
              <a:spcBef>
                <a:spcPts val="0"/>
              </a:spcBef>
              <a:spcAft>
                <a:spcPts val="0"/>
              </a:spcAft>
              <a:buNone/>
            </a:pPr>
            <a:endParaRPr sz="2300"/>
          </a:p>
          <a:p>
            <a:pPr marL="0" lvl="0" indent="0" algn="l" rtl="0">
              <a:spcBef>
                <a:spcPts val="0"/>
              </a:spcBef>
              <a:spcAft>
                <a:spcPts val="0"/>
              </a:spcAft>
              <a:buNone/>
            </a:pPr>
            <a:r>
              <a:rPr lang="en-US" sz="2300"/>
              <a:t>kreatif dan inovatif dalam mengeksplor kegiatan belajar yang menyenangkan, terutama karena keterbatasan teknologi dan koneksi internet.</a:t>
            </a:r>
            <a:endParaRPr sz="2300"/>
          </a:p>
        </p:txBody>
      </p:sp>
      <p:pic>
        <p:nvPicPr>
          <p:cNvPr id="192" name="Google Shape;192;g8edf5b9906_2_95" descr="Diagram respons Formulir. Judul pertanyaan: Anda memanfaatkan keraifan lokal dalam proses pembelajaran sebagai apa?. Jumlah respons: 14 tanggapan."/>
          <p:cNvPicPr preferRelativeResize="0"/>
          <p:nvPr/>
        </p:nvPicPr>
        <p:blipFill rotWithShape="1">
          <a:blip r:embed="rId3">
            <a:alphaModFix/>
          </a:blip>
          <a:srcRect l="15350" t="17518" r="6451"/>
          <a:stretch/>
        </p:blipFill>
        <p:spPr>
          <a:xfrm>
            <a:off x="1539875" y="2751425"/>
            <a:ext cx="6981300" cy="34976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Google Shape;26;p2"/>
          <p:cNvSpPr txBox="1">
            <a:spLocks noGrp="1"/>
          </p:cNvSpPr>
          <p:nvPr>
            <p:ph type="title"/>
          </p:nvPr>
        </p:nvSpPr>
        <p:spPr>
          <a:xfrm>
            <a:off x="0" y="16778"/>
            <a:ext cx="9144000" cy="106951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4000"/>
              <a:buFont typeface="Arial"/>
              <a:buNone/>
            </a:pPr>
            <a:r>
              <a:rPr lang="en-US"/>
              <a:t>Internalisasi </a:t>
            </a:r>
            <a:endParaRPr/>
          </a:p>
        </p:txBody>
      </p:sp>
      <p:grpSp>
        <p:nvGrpSpPr>
          <p:cNvPr id="27" name="Google Shape;27;p2"/>
          <p:cNvGrpSpPr/>
          <p:nvPr/>
        </p:nvGrpSpPr>
        <p:grpSpPr>
          <a:xfrm>
            <a:off x="1524000" y="2317328"/>
            <a:ext cx="6096000" cy="4063998"/>
            <a:chOff x="0" y="0"/>
            <a:chExt cx="6096000" cy="4063998"/>
          </a:xfrm>
        </p:grpSpPr>
        <p:sp>
          <p:nvSpPr>
            <p:cNvPr id="28" name="Google Shape;28;p2"/>
            <p:cNvSpPr/>
            <p:nvPr/>
          </p:nvSpPr>
          <p:spPr>
            <a:xfrm>
              <a:off x="2438399" y="0"/>
              <a:ext cx="3657600" cy="1269999"/>
            </a:xfrm>
            <a:prstGeom prst="rightArrow">
              <a:avLst>
                <a:gd name="adj1" fmla="val 75000"/>
                <a:gd name="adj2" fmla="val 50000"/>
              </a:avLst>
            </a:prstGeom>
            <a:solidFill>
              <a:srgbClr val="E7CFCF">
                <a:alpha val="89803"/>
              </a:srgbClr>
            </a:solidFill>
            <a:ln w="25400" cap="flat" cmpd="sng">
              <a:solidFill>
                <a:srgbClr val="E7CFC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txBox="1"/>
            <p:nvPr/>
          </p:nvSpPr>
          <p:spPr>
            <a:xfrm>
              <a:off x="2438399" y="158750"/>
              <a:ext cx="3181350" cy="952499"/>
            </a:xfrm>
            <a:prstGeom prst="rect">
              <a:avLst/>
            </a:prstGeom>
            <a:noFill/>
            <a:ln>
              <a:noFill/>
            </a:ln>
          </p:spPr>
          <p:txBody>
            <a:bodyPr spcFirstLastPara="1" wrap="square" lIns="24750" tIns="24750" rIns="24750" bIns="24750" anchor="t" anchorCtr="0">
              <a:noAutofit/>
            </a:bodyPr>
            <a:lstStyle/>
            <a:p>
              <a:pPr marL="285750" marR="0" lvl="1" indent="-285750" algn="l" rtl="0">
                <a:lnSpc>
                  <a:spcPct val="90000"/>
                </a:lnSpc>
                <a:spcBef>
                  <a:spcPts val="0"/>
                </a:spcBef>
                <a:spcAft>
                  <a:spcPts val="0"/>
                </a:spcAft>
                <a:buClr>
                  <a:schemeClr val="dk1"/>
                </a:buClr>
                <a:buSzPts val="3900"/>
                <a:buFont typeface="Malgun Gothic"/>
                <a:buChar char="•"/>
              </a:pPr>
              <a:r>
                <a:rPr lang="en-US" sz="3900" b="0" i="0" u="none" strike="noStrike" cap="none">
                  <a:solidFill>
                    <a:schemeClr val="dk1"/>
                  </a:solidFill>
                  <a:latin typeface="Malgun Gothic"/>
                  <a:ea typeface="Malgun Gothic"/>
                  <a:cs typeface="Malgun Gothic"/>
                  <a:sym typeface="Malgun Gothic"/>
                </a:rPr>
                <a:t>Satu arah</a:t>
              </a:r>
              <a:endParaRPr sz="3900" b="0" i="0" u="none" strike="noStrike" cap="none">
                <a:solidFill>
                  <a:schemeClr val="dk1"/>
                </a:solidFill>
                <a:latin typeface="Malgun Gothic"/>
                <a:ea typeface="Malgun Gothic"/>
                <a:cs typeface="Malgun Gothic"/>
                <a:sym typeface="Malgun Gothic"/>
              </a:endParaRPr>
            </a:p>
          </p:txBody>
        </p:sp>
        <p:sp>
          <p:nvSpPr>
            <p:cNvPr id="30" name="Google Shape;30;p2"/>
            <p:cNvSpPr/>
            <p:nvPr/>
          </p:nvSpPr>
          <p:spPr>
            <a:xfrm>
              <a:off x="0" y="0"/>
              <a:ext cx="2438400" cy="1269999"/>
            </a:xfrm>
            <a:prstGeom prst="roundRect">
              <a:avLst>
                <a:gd name="adj" fmla="val 16667"/>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txBox="1"/>
            <p:nvPr/>
          </p:nvSpPr>
          <p:spPr>
            <a:xfrm>
              <a:off x="61996" y="61996"/>
              <a:ext cx="2314408" cy="1146007"/>
            </a:xfrm>
            <a:prstGeom prst="rect">
              <a:avLst/>
            </a:prstGeom>
            <a:noFill/>
            <a:ln>
              <a:noFill/>
            </a:ln>
          </p:spPr>
          <p:txBody>
            <a:bodyPr spcFirstLastPara="1" wrap="square" lIns="80000" tIns="40000" rIns="80000" bIns="40000" anchor="ctr" anchorCtr="0">
              <a:noAutofit/>
            </a:bodyPr>
            <a:lstStyle/>
            <a:p>
              <a:pPr marL="0" marR="0" lvl="0" indent="0" algn="ctr" rtl="0">
                <a:lnSpc>
                  <a:spcPct val="90000"/>
                </a:lnSpc>
                <a:spcBef>
                  <a:spcPts val="0"/>
                </a:spcBef>
                <a:spcAft>
                  <a:spcPts val="0"/>
                </a:spcAft>
                <a:buNone/>
              </a:pPr>
              <a:r>
                <a:rPr lang="en-US" sz="2100">
                  <a:solidFill>
                    <a:schemeClr val="lt1"/>
                  </a:solidFill>
                  <a:latin typeface="Malgun Gothic"/>
                  <a:ea typeface="Malgun Gothic"/>
                  <a:cs typeface="Malgun Gothic"/>
                  <a:sym typeface="Malgun Gothic"/>
                </a:rPr>
                <a:t>Transformasi nilai</a:t>
              </a:r>
              <a:endParaRPr sz="2100">
                <a:solidFill>
                  <a:schemeClr val="lt1"/>
                </a:solidFill>
                <a:latin typeface="Malgun Gothic"/>
                <a:ea typeface="Malgun Gothic"/>
                <a:cs typeface="Malgun Gothic"/>
                <a:sym typeface="Malgun Gothic"/>
              </a:endParaRPr>
            </a:p>
          </p:txBody>
        </p:sp>
        <p:sp>
          <p:nvSpPr>
            <p:cNvPr id="32" name="Google Shape;32;p2"/>
            <p:cNvSpPr/>
            <p:nvPr/>
          </p:nvSpPr>
          <p:spPr>
            <a:xfrm>
              <a:off x="2438399" y="1397000"/>
              <a:ext cx="3657600" cy="1269999"/>
            </a:xfrm>
            <a:prstGeom prst="rightArrow">
              <a:avLst>
                <a:gd name="adj1" fmla="val 75000"/>
                <a:gd name="adj2" fmla="val 50000"/>
              </a:avLst>
            </a:prstGeom>
            <a:solidFill>
              <a:srgbClr val="DDE5D0">
                <a:alpha val="89803"/>
              </a:srgbClr>
            </a:solidFill>
            <a:ln w="25400" cap="flat" cmpd="sng">
              <a:solidFill>
                <a:srgbClr val="DDE5D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txBox="1"/>
            <p:nvPr/>
          </p:nvSpPr>
          <p:spPr>
            <a:xfrm>
              <a:off x="2438399" y="1555750"/>
              <a:ext cx="3181350" cy="952499"/>
            </a:xfrm>
            <a:prstGeom prst="rect">
              <a:avLst/>
            </a:prstGeom>
            <a:noFill/>
            <a:ln>
              <a:noFill/>
            </a:ln>
          </p:spPr>
          <p:txBody>
            <a:bodyPr spcFirstLastPara="1" wrap="square" lIns="24750" tIns="24750" rIns="24750" bIns="24750" anchor="t" anchorCtr="0">
              <a:noAutofit/>
            </a:bodyPr>
            <a:lstStyle/>
            <a:p>
              <a:pPr marL="285750" marR="0" lvl="1" indent="-285750" algn="l" rtl="0">
                <a:lnSpc>
                  <a:spcPct val="90000"/>
                </a:lnSpc>
                <a:spcBef>
                  <a:spcPts val="0"/>
                </a:spcBef>
                <a:spcAft>
                  <a:spcPts val="0"/>
                </a:spcAft>
                <a:buClr>
                  <a:schemeClr val="dk1"/>
                </a:buClr>
                <a:buSzPts val="3900"/>
                <a:buFont typeface="Malgun Gothic"/>
                <a:buChar char="•"/>
              </a:pPr>
              <a:r>
                <a:rPr lang="en-US" sz="3900" b="0" i="0" u="none" strike="noStrike" cap="none">
                  <a:solidFill>
                    <a:schemeClr val="dk1"/>
                  </a:solidFill>
                  <a:latin typeface="Malgun Gothic"/>
                  <a:ea typeface="Malgun Gothic"/>
                  <a:cs typeface="Malgun Gothic"/>
                  <a:sym typeface="Malgun Gothic"/>
                </a:rPr>
                <a:t>2 arah </a:t>
              </a:r>
              <a:endParaRPr sz="3900" b="0" i="0" u="none" strike="noStrike" cap="none">
                <a:solidFill>
                  <a:schemeClr val="dk1"/>
                </a:solidFill>
                <a:latin typeface="Malgun Gothic"/>
                <a:ea typeface="Malgun Gothic"/>
                <a:cs typeface="Malgun Gothic"/>
                <a:sym typeface="Malgun Gothic"/>
              </a:endParaRPr>
            </a:p>
          </p:txBody>
        </p:sp>
        <p:sp>
          <p:nvSpPr>
            <p:cNvPr id="34" name="Google Shape;34;p2"/>
            <p:cNvSpPr/>
            <p:nvPr/>
          </p:nvSpPr>
          <p:spPr>
            <a:xfrm>
              <a:off x="0" y="1397000"/>
              <a:ext cx="2438400" cy="1269999"/>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txBox="1"/>
            <p:nvPr/>
          </p:nvSpPr>
          <p:spPr>
            <a:xfrm>
              <a:off x="61996" y="1458996"/>
              <a:ext cx="2314408" cy="1146007"/>
            </a:xfrm>
            <a:prstGeom prst="rect">
              <a:avLst/>
            </a:prstGeom>
            <a:noFill/>
            <a:ln>
              <a:noFill/>
            </a:ln>
          </p:spPr>
          <p:txBody>
            <a:bodyPr spcFirstLastPara="1" wrap="square" lIns="80000" tIns="40000" rIns="80000" bIns="40000" anchor="ctr" anchorCtr="0">
              <a:noAutofit/>
            </a:bodyPr>
            <a:lstStyle/>
            <a:p>
              <a:pPr marL="0" marR="0" lvl="0" indent="0" algn="ctr" rtl="0">
                <a:lnSpc>
                  <a:spcPct val="90000"/>
                </a:lnSpc>
                <a:spcBef>
                  <a:spcPts val="0"/>
                </a:spcBef>
                <a:spcAft>
                  <a:spcPts val="0"/>
                </a:spcAft>
                <a:buNone/>
              </a:pPr>
              <a:r>
                <a:rPr lang="en-US" sz="2100">
                  <a:solidFill>
                    <a:schemeClr val="lt1"/>
                  </a:solidFill>
                  <a:latin typeface="Malgun Gothic"/>
                  <a:ea typeface="Malgun Gothic"/>
                  <a:cs typeface="Malgun Gothic"/>
                  <a:sym typeface="Malgun Gothic"/>
                </a:rPr>
                <a:t>Transaksi nilai</a:t>
              </a:r>
              <a:endParaRPr sz="2100">
                <a:solidFill>
                  <a:schemeClr val="lt1"/>
                </a:solidFill>
                <a:latin typeface="Malgun Gothic"/>
                <a:ea typeface="Malgun Gothic"/>
                <a:cs typeface="Malgun Gothic"/>
                <a:sym typeface="Malgun Gothic"/>
              </a:endParaRPr>
            </a:p>
          </p:txBody>
        </p:sp>
        <p:sp>
          <p:nvSpPr>
            <p:cNvPr id="36" name="Google Shape;36;p2"/>
            <p:cNvSpPr/>
            <p:nvPr/>
          </p:nvSpPr>
          <p:spPr>
            <a:xfrm>
              <a:off x="2438400" y="2793999"/>
              <a:ext cx="3657600" cy="1269999"/>
            </a:xfrm>
            <a:prstGeom prst="rightArrow">
              <a:avLst>
                <a:gd name="adj1" fmla="val 75000"/>
                <a:gd name="adj2" fmla="val 50000"/>
              </a:avLst>
            </a:prstGeom>
            <a:solidFill>
              <a:srgbClr val="D7D1DF">
                <a:alpha val="89803"/>
              </a:srgbClr>
            </a:solidFill>
            <a:ln w="25400" cap="flat" cmpd="sng">
              <a:solidFill>
                <a:srgbClr val="D7D1D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txBox="1"/>
            <p:nvPr/>
          </p:nvSpPr>
          <p:spPr>
            <a:xfrm>
              <a:off x="2438400" y="2952749"/>
              <a:ext cx="3181350" cy="952499"/>
            </a:xfrm>
            <a:prstGeom prst="rect">
              <a:avLst/>
            </a:prstGeom>
            <a:noFill/>
            <a:ln>
              <a:noFill/>
            </a:ln>
          </p:spPr>
          <p:txBody>
            <a:bodyPr spcFirstLastPara="1" wrap="square" lIns="24750" tIns="24750" rIns="24750" bIns="24750" anchor="t" anchorCtr="0">
              <a:noAutofit/>
            </a:bodyPr>
            <a:lstStyle/>
            <a:p>
              <a:pPr marL="285750" marR="0" lvl="1" indent="-285750" algn="l" rtl="0">
                <a:lnSpc>
                  <a:spcPct val="90000"/>
                </a:lnSpc>
                <a:spcBef>
                  <a:spcPts val="0"/>
                </a:spcBef>
                <a:spcAft>
                  <a:spcPts val="0"/>
                </a:spcAft>
                <a:buClr>
                  <a:schemeClr val="dk1"/>
                </a:buClr>
                <a:buSzPts val="3900"/>
                <a:buFont typeface="Malgun Gothic"/>
                <a:buChar char="•"/>
              </a:pPr>
              <a:r>
                <a:rPr lang="en-US" sz="3900" b="0" i="0" u="none" strike="noStrike" cap="none">
                  <a:solidFill>
                    <a:schemeClr val="dk1"/>
                  </a:solidFill>
                  <a:latin typeface="Malgun Gothic"/>
                  <a:ea typeface="Malgun Gothic"/>
                  <a:cs typeface="Malgun Gothic"/>
                  <a:sym typeface="Malgun Gothic"/>
                </a:rPr>
                <a:t>Lebih 2 arah</a:t>
              </a:r>
              <a:endParaRPr sz="3900" b="0" i="0" u="none" strike="noStrike" cap="none">
                <a:solidFill>
                  <a:schemeClr val="dk1"/>
                </a:solidFill>
                <a:latin typeface="Malgun Gothic"/>
                <a:ea typeface="Malgun Gothic"/>
                <a:cs typeface="Malgun Gothic"/>
                <a:sym typeface="Malgun Gothic"/>
              </a:endParaRPr>
            </a:p>
          </p:txBody>
        </p:sp>
        <p:sp>
          <p:nvSpPr>
            <p:cNvPr id="38" name="Google Shape;38;p2"/>
            <p:cNvSpPr/>
            <p:nvPr/>
          </p:nvSpPr>
          <p:spPr>
            <a:xfrm>
              <a:off x="0" y="2793999"/>
              <a:ext cx="2438400" cy="1269999"/>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p:nvPr/>
          </p:nvSpPr>
          <p:spPr>
            <a:xfrm>
              <a:off x="61996" y="2855995"/>
              <a:ext cx="2314408" cy="1146007"/>
            </a:xfrm>
            <a:prstGeom prst="rect">
              <a:avLst/>
            </a:prstGeom>
            <a:noFill/>
            <a:ln>
              <a:noFill/>
            </a:ln>
          </p:spPr>
          <p:txBody>
            <a:bodyPr spcFirstLastPara="1" wrap="square" lIns="80000" tIns="40000" rIns="80000" bIns="40000" anchor="ctr" anchorCtr="0">
              <a:noAutofit/>
            </a:bodyPr>
            <a:lstStyle/>
            <a:p>
              <a:pPr marL="0" marR="0" lvl="0" indent="0" algn="ctr" rtl="0">
                <a:lnSpc>
                  <a:spcPct val="90000"/>
                </a:lnSpc>
                <a:spcBef>
                  <a:spcPts val="0"/>
                </a:spcBef>
                <a:spcAft>
                  <a:spcPts val="0"/>
                </a:spcAft>
                <a:buNone/>
              </a:pPr>
              <a:r>
                <a:rPr lang="en-US" sz="2100">
                  <a:solidFill>
                    <a:schemeClr val="lt1"/>
                  </a:solidFill>
                  <a:latin typeface="Malgun Gothic"/>
                  <a:ea typeface="Malgun Gothic"/>
                  <a:cs typeface="Malgun Gothic"/>
                  <a:sym typeface="Malgun Gothic"/>
                </a:rPr>
                <a:t>Transinternalisasi nilai</a:t>
              </a:r>
              <a:endParaRPr sz="2100">
                <a:solidFill>
                  <a:schemeClr val="lt1"/>
                </a:solidFill>
                <a:latin typeface="Malgun Gothic"/>
                <a:ea typeface="Malgun Gothic"/>
                <a:cs typeface="Malgun Gothic"/>
                <a:sym typeface="Malgun Gothic"/>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8edf5b9906_2_100"/>
          <p:cNvSpPr/>
          <p:nvPr/>
        </p:nvSpPr>
        <p:spPr>
          <a:xfrm rot="-5400000">
            <a:off x="-1938175" y="1938250"/>
            <a:ext cx="5457300" cy="1539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3300">
                <a:solidFill>
                  <a:schemeClr val="dk1"/>
                </a:solidFill>
              </a:rPr>
              <a:t>Upaya peningkatan kualitas PJJ secara Berkeberlanjutan</a:t>
            </a:r>
            <a:endParaRPr sz="3300">
              <a:solidFill>
                <a:schemeClr val="dk1"/>
              </a:solidFill>
            </a:endParaRPr>
          </a:p>
          <a:p>
            <a:pPr marL="0" lvl="0" indent="0" algn="l" rtl="0">
              <a:spcBef>
                <a:spcPts val="0"/>
              </a:spcBef>
              <a:spcAft>
                <a:spcPts val="0"/>
              </a:spcAft>
              <a:buSzPts val="1100"/>
              <a:buNone/>
            </a:pPr>
            <a:endParaRPr sz="3300">
              <a:solidFill>
                <a:schemeClr val="dk1"/>
              </a:solidFill>
            </a:endParaRPr>
          </a:p>
        </p:txBody>
      </p:sp>
      <p:sp>
        <p:nvSpPr>
          <p:cNvPr id="198" name="Google Shape;198;g8edf5b9906_2_100"/>
          <p:cNvSpPr txBox="1"/>
          <p:nvPr/>
        </p:nvSpPr>
        <p:spPr>
          <a:xfrm>
            <a:off x="1560425" y="143725"/>
            <a:ext cx="7583400" cy="65706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SzPts val="2800"/>
              <a:buAutoNum type="arabicPeriod"/>
            </a:pPr>
            <a:r>
              <a:rPr lang="en-US" sz="2800"/>
              <a:t>lembaga pendidikan harus mulai meningkatkan sarana dan prasarana pendukung pembelajaran daring seperti infrastruktur, Learning Management System (LMS), dan repositori yang memadai. </a:t>
            </a:r>
            <a:endParaRPr sz="2800"/>
          </a:p>
          <a:p>
            <a:pPr marL="457200" lvl="0" indent="-406400" algn="l" rtl="0">
              <a:spcBef>
                <a:spcPts val="0"/>
              </a:spcBef>
              <a:spcAft>
                <a:spcPts val="0"/>
              </a:spcAft>
              <a:buSzPts val="2800"/>
              <a:buAutoNum type="arabicPeriod"/>
            </a:pPr>
            <a:r>
              <a:rPr lang="en-US" sz="2800"/>
              <a:t>peningkatan kapasitas pendidik yang mendukung pelaksanaan PJJ, misalnya peningkatan kompetensi dalam menyiapkan media dan konektivitas serta pengelolaan pembelajaran secara daring. </a:t>
            </a:r>
            <a:endParaRPr sz="2800"/>
          </a:p>
          <a:p>
            <a:pPr marL="457200" lvl="0" indent="-406400" algn="l" rtl="0">
              <a:spcBef>
                <a:spcPts val="0"/>
              </a:spcBef>
              <a:spcAft>
                <a:spcPts val="0"/>
              </a:spcAft>
              <a:buSzPts val="2800"/>
              <a:buAutoNum type="arabicPeriod"/>
            </a:pPr>
            <a:r>
              <a:rPr lang="en-US" sz="2800"/>
              <a:t>Perluasan dukungan platform teknologi secara berkesinambungan untuk mendukung PJJ</a:t>
            </a:r>
            <a:endParaRPr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8edf5b9906_2_128"/>
          <p:cNvSpPr/>
          <p:nvPr/>
        </p:nvSpPr>
        <p:spPr>
          <a:xfrm rot="-5400000">
            <a:off x="-1938175" y="1938250"/>
            <a:ext cx="5457300" cy="1539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3000">
                <a:solidFill>
                  <a:schemeClr val="dk1"/>
                </a:solidFill>
              </a:rPr>
              <a:t>Manfaat Internalisasi Kearifan lokal dalam Proses Pembelajaan Berkeberlanjutan</a:t>
            </a:r>
            <a:endParaRPr sz="3000">
              <a:solidFill>
                <a:schemeClr val="dk1"/>
              </a:solidFill>
            </a:endParaRPr>
          </a:p>
          <a:p>
            <a:pPr marL="0" lvl="0" indent="0" algn="l" rtl="0">
              <a:spcBef>
                <a:spcPts val="0"/>
              </a:spcBef>
              <a:spcAft>
                <a:spcPts val="0"/>
              </a:spcAft>
              <a:buSzPts val="1100"/>
              <a:buNone/>
            </a:pPr>
            <a:endParaRPr sz="3000">
              <a:solidFill>
                <a:schemeClr val="dk1"/>
              </a:solidFill>
            </a:endParaRPr>
          </a:p>
        </p:txBody>
      </p:sp>
      <p:pic>
        <p:nvPicPr>
          <p:cNvPr id="204" name="Google Shape;204;g8edf5b9906_2_128" descr="Diagram respons Formulir. Judul pertanyaan: Manfaat apa yang anda perloleh dengan memanfaatkan kearifal lokal dalam proses Pembelajaran?. Jumlah respons: 14 tanggapan."/>
          <p:cNvPicPr preferRelativeResize="0"/>
          <p:nvPr/>
        </p:nvPicPr>
        <p:blipFill rotWithShape="1">
          <a:blip r:embed="rId3">
            <a:alphaModFix/>
          </a:blip>
          <a:srcRect t="17566"/>
          <a:stretch/>
        </p:blipFill>
        <p:spPr>
          <a:xfrm>
            <a:off x="1712825" y="759726"/>
            <a:ext cx="7278775" cy="4311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8edf5b9906_2_121"/>
          <p:cNvSpPr txBox="1">
            <a:spLocks noGrp="1"/>
          </p:cNvSpPr>
          <p:nvPr>
            <p:ph type="title"/>
          </p:nvPr>
        </p:nvSpPr>
        <p:spPr>
          <a:xfrm>
            <a:off x="0" y="2150378"/>
            <a:ext cx="9144000" cy="1069500"/>
          </a:xfrm>
          <a:prstGeom prst="rect">
            <a:avLst/>
          </a:prstGeom>
          <a:solidFill>
            <a:srgbClr val="00FFFF"/>
          </a:solid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4000"/>
              <a:buFont typeface="Arial"/>
              <a:buNone/>
            </a:pPr>
            <a:r>
              <a:rPr lang="en-US">
                <a:solidFill>
                  <a:srgbClr val="FF00FF"/>
                </a:solidFill>
              </a:rPr>
              <a:t>Terima Kasih Semoga Bermanfaat </a:t>
            </a:r>
            <a:endParaRPr>
              <a:solidFill>
                <a:srgbClr val="FF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g8edf5b9906_0_0"/>
          <p:cNvSpPr txBox="1">
            <a:spLocks noGrp="1"/>
          </p:cNvSpPr>
          <p:nvPr>
            <p:ph type="title"/>
          </p:nvPr>
        </p:nvSpPr>
        <p:spPr>
          <a:xfrm>
            <a:off x="0" y="16778"/>
            <a:ext cx="9144000" cy="1069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4000"/>
              <a:buFont typeface="Arial"/>
              <a:buNone/>
            </a:pPr>
            <a:r>
              <a:rPr lang="en-US" sz="3800"/>
              <a:t>Internalisasi pada Pembelajaran daring</a:t>
            </a:r>
            <a:endParaRPr sz="3800"/>
          </a:p>
        </p:txBody>
      </p:sp>
      <p:pic>
        <p:nvPicPr>
          <p:cNvPr id="45" name="Google Shape;45;g8edf5b9906_0_0" title="Diagram"/>
          <p:cNvPicPr preferRelativeResize="0"/>
          <p:nvPr/>
        </p:nvPicPr>
        <p:blipFill>
          <a:blip r:embed="rId3">
            <a:alphaModFix/>
          </a:blip>
          <a:stretch>
            <a:fillRect/>
          </a:stretch>
        </p:blipFill>
        <p:spPr>
          <a:xfrm>
            <a:off x="0" y="1467275"/>
            <a:ext cx="7972076" cy="4921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3"/>
          <p:cNvSpPr txBox="1">
            <a:spLocks noGrp="1"/>
          </p:cNvSpPr>
          <p:nvPr>
            <p:ph type="title"/>
          </p:nvPr>
        </p:nvSpPr>
        <p:spPr>
          <a:xfrm>
            <a:off x="0" y="16778"/>
            <a:ext cx="9144000" cy="106951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4000"/>
              <a:buFont typeface="Arial"/>
              <a:buNone/>
            </a:pPr>
            <a:r>
              <a:rPr lang="en-US"/>
              <a:t> Internalisasi Nilai – Nilai Karakter</a:t>
            </a:r>
            <a:endParaRPr/>
          </a:p>
        </p:txBody>
      </p:sp>
      <p:sp>
        <p:nvSpPr>
          <p:cNvPr id="51" name="Google Shape;51;p3"/>
          <p:cNvSpPr/>
          <p:nvPr/>
        </p:nvSpPr>
        <p:spPr>
          <a:xfrm>
            <a:off x="4863840" y="2626697"/>
            <a:ext cx="4253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Malgun Gothic"/>
                <a:ea typeface="Malgun Gothic"/>
                <a:cs typeface="Malgun Gothic"/>
                <a:sym typeface="Malgun Gothic"/>
              </a:rPr>
              <a:t>Menjiwai pola pikir, sikap, dan perilaku</a:t>
            </a:r>
            <a:endParaRPr sz="1800">
              <a:solidFill>
                <a:schemeClr val="dk1"/>
              </a:solidFill>
              <a:latin typeface="Malgun Gothic"/>
              <a:ea typeface="Malgun Gothic"/>
              <a:cs typeface="Malgun Gothic"/>
              <a:sym typeface="Malgun Gothic"/>
            </a:endParaRPr>
          </a:p>
        </p:txBody>
      </p:sp>
      <p:sp>
        <p:nvSpPr>
          <p:cNvPr id="52" name="Google Shape;52;p3"/>
          <p:cNvSpPr/>
          <p:nvPr/>
        </p:nvSpPr>
        <p:spPr>
          <a:xfrm>
            <a:off x="3635889" y="3244333"/>
            <a:ext cx="5508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Malgun Gothic"/>
                <a:ea typeface="Malgun Gothic"/>
                <a:cs typeface="Malgun Gothic"/>
                <a:sym typeface="Malgun Gothic"/>
              </a:rPr>
              <a:t>Membangun kesadaran diri untuk mengaplikasikan </a:t>
            </a:r>
            <a:endParaRPr/>
          </a:p>
        </p:txBody>
      </p:sp>
      <p:sp>
        <p:nvSpPr>
          <p:cNvPr id="53" name="Google Shape;53;p3"/>
          <p:cNvSpPr/>
          <p:nvPr/>
        </p:nvSpPr>
        <p:spPr>
          <a:xfrm>
            <a:off x="6369081" y="2089994"/>
            <a:ext cx="2057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Malgun Gothic"/>
                <a:ea typeface="Malgun Gothic"/>
                <a:cs typeface="Malgun Gothic"/>
                <a:sym typeface="Malgun Gothic"/>
              </a:rPr>
              <a:t>Mendarah daging</a:t>
            </a:r>
            <a:endParaRPr/>
          </a:p>
        </p:txBody>
      </p:sp>
      <p:sp>
        <p:nvSpPr>
          <p:cNvPr id="54" name="Google Shape;54;p3"/>
          <p:cNvSpPr/>
          <p:nvPr/>
        </p:nvSpPr>
        <p:spPr>
          <a:xfrm>
            <a:off x="6170375" y="1403484"/>
            <a:ext cx="29465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Malgun Gothic"/>
                <a:ea typeface="Malgun Gothic"/>
                <a:cs typeface="Malgun Gothic"/>
                <a:sym typeface="Malgun Gothic"/>
              </a:rPr>
              <a:t>Merupakan sebuah proses</a:t>
            </a:r>
            <a:endParaRPr sz="1800">
              <a:solidFill>
                <a:schemeClr val="dk1"/>
              </a:solidFill>
              <a:latin typeface="Malgun Gothic"/>
              <a:ea typeface="Malgun Gothic"/>
              <a:cs typeface="Malgun Gothic"/>
              <a:sym typeface="Malgun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8edf5b9906_3_0"/>
          <p:cNvSpPr txBox="1">
            <a:spLocks noGrp="1"/>
          </p:cNvSpPr>
          <p:nvPr>
            <p:ph type="title"/>
          </p:nvPr>
        </p:nvSpPr>
        <p:spPr>
          <a:xfrm>
            <a:off x="0" y="16778"/>
            <a:ext cx="9144000" cy="1069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4000"/>
              <a:buFont typeface="Arial"/>
              <a:buNone/>
            </a:pPr>
            <a:r>
              <a:rPr lang="en-US" sz="3500"/>
              <a:t>TANTANGAN DAN URGENSI </a:t>
            </a:r>
            <a:endParaRPr sz="3500"/>
          </a:p>
          <a:p>
            <a:pPr marL="0" lvl="0" indent="0" algn="ctr" rtl="0">
              <a:spcBef>
                <a:spcPts val="0"/>
              </a:spcBef>
              <a:spcAft>
                <a:spcPts val="0"/>
              </a:spcAft>
              <a:buClr>
                <a:srgbClr val="3F3F3F"/>
              </a:buClr>
              <a:buSzPts val="4000"/>
              <a:buFont typeface="Arial"/>
              <a:buNone/>
            </a:pPr>
            <a:r>
              <a:rPr lang="en-US" sz="3500"/>
              <a:t>Penguatan Pendidikan Karakter</a:t>
            </a:r>
            <a:endParaRPr sz="3500"/>
          </a:p>
        </p:txBody>
      </p:sp>
      <p:sp>
        <p:nvSpPr>
          <p:cNvPr id="60" name="Google Shape;60;g8edf5b9906_3_0"/>
          <p:cNvSpPr txBox="1"/>
          <p:nvPr/>
        </p:nvSpPr>
        <p:spPr>
          <a:xfrm>
            <a:off x="0" y="1519425"/>
            <a:ext cx="7884600" cy="50922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AutoNum type="arabicPeriod"/>
            </a:pPr>
            <a:r>
              <a:rPr lang="en-US" sz="2000"/>
              <a:t>Harmonisasi pengembangan potensi siswa yang belum optimal antara olah hati (etik), olah pikir (literasi), olah rasa (estetik), dan olah raga (kinestetik) </a:t>
            </a:r>
            <a:endParaRPr sz="2000"/>
          </a:p>
          <a:p>
            <a:pPr marL="457200" lvl="0" indent="-355600" algn="l" rtl="0">
              <a:spcBef>
                <a:spcPts val="0"/>
              </a:spcBef>
              <a:spcAft>
                <a:spcPts val="0"/>
              </a:spcAft>
              <a:buSzPts val="2000"/>
              <a:buAutoNum type="arabicPeriod"/>
            </a:pPr>
            <a:r>
              <a:rPr lang="en-US" sz="2000"/>
              <a:t>Besarnya populasi siswa, guru, dan sekolah yang tersebar di seluruh Indonesia </a:t>
            </a:r>
            <a:endParaRPr sz="2000"/>
          </a:p>
          <a:p>
            <a:pPr marL="457200" lvl="0" indent="-355600" algn="l" rtl="0">
              <a:spcBef>
                <a:spcPts val="0"/>
              </a:spcBef>
              <a:spcAft>
                <a:spcPts val="0"/>
              </a:spcAft>
              <a:buSzPts val="2000"/>
              <a:buAutoNum type="arabicPeriod"/>
            </a:pPr>
            <a:r>
              <a:rPr lang="en-US" sz="2000"/>
              <a:t>Belum optimalnya sinergi tanggungjawab terhadap pendidikan karakter anak antara sekolah, orang tua dan masyarakat </a:t>
            </a:r>
            <a:endParaRPr sz="2000"/>
          </a:p>
          <a:p>
            <a:pPr marL="457200" lvl="0" indent="-355600" algn="l" rtl="0">
              <a:spcBef>
                <a:spcPts val="0"/>
              </a:spcBef>
              <a:spcAft>
                <a:spcPts val="0"/>
              </a:spcAft>
              <a:buSzPts val="2000"/>
              <a:buAutoNum type="arabicPeriod"/>
            </a:pPr>
            <a:r>
              <a:rPr lang="en-US" sz="2000"/>
              <a:t>Tantangan globalisasi Pengaruh negatif teknologi informasi dan komunikasi terhadap gaya hidup remaja, serta pudarnya nilai-nilai religiusitas dan kearifan lokal bangsa Terbatasnya pendampingan orang tua mengakibatkan krisis identitas dan disorientasi tujuan hidup anak </a:t>
            </a:r>
            <a:endParaRPr sz="2000"/>
          </a:p>
          <a:p>
            <a:pPr marL="457200" lvl="0" indent="-355600" algn="l" rtl="0">
              <a:spcBef>
                <a:spcPts val="0"/>
              </a:spcBef>
              <a:spcAft>
                <a:spcPts val="0"/>
              </a:spcAft>
              <a:buSzPts val="2000"/>
              <a:buAutoNum type="arabicPeriod"/>
            </a:pPr>
            <a:r>
              <a:rPr lang="en-US" sz="2000"/>
              <a:t>Keterbatasan sarana belajar dan infrastruktur Prasana dan sarana sekolah, sarana transportasi, jarak antara rumah siswa ke sekolah (jalur sungai, hutan), sehingga PPK diimplementasikan bertahap.</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8edf5b9906_1_1"/>
          <p:cNvSpPr txBox="1">
            <a:spLocks noGrp="1"/>
          </p:cNvSpPr>
          <p:nvPr>
            <p:ph type="title"/>
          </p:nvPr>
        </p:nvSpPr>
        <p:spPr>
          <a:xfrm>
            <a:off x="0" y="16778"/>
            <a:ext cx="9144000" cy="1069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4000"/>
              <a:buFont typeface="Arial"/>
              <a:buNone/>
            </a:pPr>
            <a:r>
              <a:rPr lang="en-US" sz="3600"/>
              <a:t> Upaya Internalisasi Karakter Pada Pembelajaran Daring </a:t>
            </a:r>
            <a:endParaRPr sz="3600"/>
          </a:p>
        </p:txBody>
      </p:sp>
      <p:pic>
        <p:nvPicPr>
          <p:cNvPr id="66" name="Google Shape;66;g8edf5b9906_1_1" title="Diagram"/>
          <p:cNvPicPr preferRelativeResize="0"/>
          <p:nvPr/>
        </p:nvPicPr>
        <p:blipFill>
          <a:blip r:embed="rId3">
            <a:alphaModFix/>
          </a:blip>
          <a:stretch>
            <a:fillRect/>
          </a:stretch>
        </p:blipFill>
        <p:spPr>
          <a:xfrm>
            <a:off x="152400" y="1238675"/>
            <a:ext cx="7773324" cy="53729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rot="-5400000">
            <a:off x="-2157475" y="2429325"/>
            <a:ext cx="5768400" cy="105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4000"/>
              <a:buFont typeface="Arial"/>
              <a:buNone/>
            </a:pPr>
            <a:r>
              <a:rPr lang="en-US" sz="3200"/>
              <a:t> Fungsi pendidikan Karakter</a:t>
            </a:r>
            <a:endParaRPr sz="3200"/>
          </a:p>
        </p:txBody>
      </p:sp>
      <p:sp>
        <p:nvSpPr>
          <p:cNvPr id="72" name="Google Shape;72;p5"/>
          <p:cNvSpPr/>
          <p:nvPr/>
        </p:nvSpPr>
        <p:spPr>
          <a:xfrm>
            <a:off x="1520843" y="325097"/>
            <a:ext cx="6102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Malgun Gothic"/>
                <a:ea typeface="Malgun Gothic"/>
                <a:cs typeface="Malgun Gothic"/>
                <a:sym typeface="Malgun Gothic"/>
              </a:rPr>
              <a:t>fungsi pembentukan dan pengembangan potensi</a:t>
            </a:r>
            <a:endParaRPr sz="1800">
              <a:solidFill>
                <a:schemeClr val="dk1"/>
              </a:solidFill>
              <a:latin typeface="Malgun Gothic"/>
              <a:ea typeface="Malgun Gothic"/>
              <a:cs typeface="Malgun Gothic"/>
              <a:sym typeface="Malgun Gothic"/>
            </a:endParaRPr>
          </a:p>
        </p:txBody>
      </p:sp>
      <p:sp>
        <p:nvSpPr>
          <p:cNvPr id="73" name="Google Shape;73;p5"/>
          <p:cNvSpPr/>
          <p:nvPr/>
        </p:nvSpPr>
        <p:spPr>
          <a:xfrm>
            <a:off x="1520840" y="703266"/>
            <a:ext cx="3602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Malgun Gothic"/>
                <a:ea typeface="Malgun Gothic"/>
                <a:cs typeface="Malgun Gothic"/>
                <a:sym typeface="Malgun Gothic"/>
              </a:rPr>
              <a:t>fungsi perbaikan dan penguatan</a:t>
            </a:r>
            <a:endParaRPr sz="1800">
              <a:solidFill>
                <a:schemeClr val="dk1"/>
              </a:solidFill>
              <a:latin typeface="Malgun Gothic"/>
              <a:ea typeface="Malgun Gothic"/>
              <a:cs typeface="Malgun Gothic"/>
              <a:sym typeface="Malgun Gothic"/>
            </a:endParaRPr>
          </a:p>
        </p:txBody>
      </p:sp>
      <p:sp>
        <p:nvSpPr>
          <p:cNvPr id="74" name="Google Shape;74;p5"/>
          <p:cNvSpPr/>
          <p:nvPr/>
        </p:nvSpPr>
        <p:spPr>
          <a:xfrm>
            <a:off x="1520840" y="1081445"/>
            <a:ext cx="1924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Malgun Gothic"/>
                <a:ea typeface="Malgun Gothic"/>
                <a:cs typeface="Malgun Gothic"/>
                <a:sym typeface="Malgun Gothic"/>
              </a:rPr>
              <a:t>fungsi Penyaring</a:t>
            </a:r>
            <a:endParaRPr sz="1800">
              <a:solidFill>
                <a:schemeClr val="dk1"/>
              </a:solidFill>
              <a:latin typeface="Malgun Gothic"/>
              <a:ea typeface="Malgun Gothic"/>
              <a:cs typeface="Malgun Gothic"/>
              <a:sym typeface="Malgun Gothic"/>
            </a:endParaRPr>
          </a:p>
        </p:txBody>
      </p:sp>
      <p:pic>
        <p:nvPicPr>
          <p:cNvPr id="75" name="Google Shape;75;p5" title="Diagram"/>
          <p:cNvPicPr preferRelativeResize="0"/>
          <p:nvPr/>
        </p:nvPicPr>
        <p:blipFill>
          <a:blip r:embed="rId3">
            <a:alphaModFix/>
          </a:blip>
          <a:stretch>
            <a:fillRect/>
          </a:stretch>
        </p:blipFill>
        <p:spPr>
          <a:xfrm>
            <a:off x="1405775" y="1603145"/>
            <a:ext cx="7585824" cy="46905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rot="-5400000">
            <a:off x="-1897700" y="2206425"/>
            <a:ext cx="5194800" cy="1069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4000"/>
              <a:buFont typeface="Arial"/>
              <a:buNone/>
            </a:pPr>
            <a:r>
              <a:rPr lang="en-US" sz="3600"/>
              <a:t>Nilai Utama Pendidikan Karakter</a:t>
            </a:r>
            <a:endParaRPr sz="3600"/>
          </a:p>
        </p:txBody>
      </p:sp>
      <p:grpSp>
        <p:nvGrpSpPr>
          <p:cNvPr id="81" name="Google Shape;81;p6"/>
          <p:cNvGrpSpPr/>
          <p:nvPr/>
        </p:nvGrpSpPr>
        <p:grpSpPr>
          <a:xfrm>
            <a:off x="1922125" y="965057"/>
            <a:ext cx="6639997" cy="5667189"/>
            <a:chOff x="1133289" y="1667"/>
            <a:chExt cx="4297733" cy="4144803"/>
          </a:xfrm>
        </p:grpSpPr>
        <p:sp>
          <p:nvSpPr>
            <p:cNvPr id="82" name="Google Shape;82;p6"/>
            <p:cNvSpPr/>
            <p:nvPr/>
          </p:nvSpPr>
          <p:spPr>
            <a:xfrm>
              <a:off x="2695599" y="1644376"/>
              <a:ext cx="1173114" cy="1173114"/>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txBox="1"/>
            <p:nvPr/>
          </p:nvSpPr>
          <p:spPr>
            <a:xfrm>
              <a:off x="2867398" y="1816175"/>
              <a:ext cx="829516" cy="82951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a:solidFill>
                    <a:schemeClr val="lt1"/>
                  </a:solidFill>
                  <a:latin typeface="Malgun Gothic"/>
                  <a:ea typeface="Malgun Gothic"/>
                  <a:cs typeface="Malgun Gothic"/>
                  <a:sym typeface="Malgun Gothic"/>
                </a:rPr>
                <a:t>Karakter</a:t>
              </a:r>
              <a:endParaRPr sz="1600">
                <a:solidFill>
                  <a:schemeClr val="lt1"/>
                </a:solidFill>
                <a:latin typeface="Malgun Gothic"/>
                <a:ea typeface="Malgun Gothic"/>
                <a:cs typeface="Malgun Gothic"/>
                <a:sym typeface="Malgun Gothic"/>
              </a:endParaRPr>
            </a:p>
          </p:txBody>
        </p:sp>
        <p:sp>
          <p:nvSpPr>
            <p:cNvPr id="84" name="Google Shape;84;p6"/>
            <p:cNvSpPr/>
            <p:nvPr/>
          </p:nvSpPr>
          <p:spPr>
            <a:xfrm rot="-5400000">
              <a:off x="3157713" y="1217193"/>
              <a:ext cx="248885" cy="398858"/>
            </a:xfrm>
            <a:prstGeom prst="righ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txBox="1"/>
            <p:nvPr/>
          </p:nvSpPr>
          <p:spPr>
            <a:xfrm rot="-5400000">
              <a:off x="3195046" y="1334298"/>
              <a:ext cx="174220" cy="2393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a:solidFill>
                  <a:schemeClr val="lt1"/>
                </a:solidFill>
                <a:latin typeface="Malgun Gothic"/>
                <a:ea typeface="Malgun Gothic"/>
                <a:cs typeface="Malgun Gothic"/>
                <a:sym typeface="Malgun Gothic"/>
              </a:endParaRPr>
            </a:p>
          </p:txBody>
        </p:sp>
        <p:sp>
          <p:nvSpPr>
            <p:cNvPr id="86" name="Google Shape;86;p6"/>
            <p:cNvSpPr/>
            <p:nvPr/>
          </p:nvSpPr>
          <p:spPr>
            <a:xfrm>
              <a:off x="2695599" y="1667"/>
              <a:ext cx="1173114" cy="1173114"/>
            </a:xfrm>
            <a:prstGeom prst="ellipse">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txBox="1"/>
            <p:nvPr/>
          </p:nvSpPr>
          <p:spPr>
            <a:xfrm>
              <a:off x="2867398" y="173466"/>
              <a:ext cx="829516" cy="829516"/>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1">
                  <a:solidFill>
                    <a:schemeClr val="lt1"/>
                  </a:solidFill>
                  <a:latin typeface="Malgun Gothic"/>
                  <a:ea typeface="Malgun Gothic"/>
                  <a:cs typeface="Malgun Gothic"/>
                  <a:sym typeface="Malgun Gothic"/>
                </a:rPr>
                <a:t>Religius</a:t>
              </a:r>
              <a:endParaRPr sz="1200">
                <a:solidFill>
                  <a:schemeClr val="lt1"/>
                </a:solidFill>
                <a:latin typeface="Malgun Gothic"/>
                <a:ea typeface="Malgun Gothic"/>
                <a:cs typeface="Malgun Gothic"/>
                <a:sym typeface="Malgun Gothic"/>
              </a:endParaRPr>
            </a:p>
          </p:txBody>
        </p:sp>
        <p:sp>
          <p:nvSpPr>
            <p:cNvPr id="88" name="Google Shape;88;p6"/>
            <p:cNvSpPr/>
            <p:nvPr/>
          </p:nvSpPr>
          <p:spPr>
            <a:xfrm rot="-1080000">
              <a:off x="3932169" y="1779868"/>
              <a:ext cx="248885" cy="398858"/>
            </a:xfrm>
            <a:prstGeom prst="rightArrow">
              <a:avLst>
                <a:gd name="adj1" fmla="val 60000"/>
                <a:gd name="adj2" fmla="val 50000"/>
              </a:avLst>
            </a:prstGeom>
            <a:solidFill>
              <a:srgbClr val="665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txBox="1"/>
            <p:nvPr/>
          </p:nvSpPr>
          <p:spPr>
            <a:xfrm rot="-1080000">
              <a:off x="3933996" y="1871176"/>
              <a:ext cx="174220" cy="2393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a:solidFill>
                  <a:schemeClr val="lt1"/>
                </a:solidFill>
                <a:latin typeface="Malgun Gothic"/>
                <a:ea typeface="Malgun Gothic"/>
                <a:cs typeface="Malgun Gothic"/>
                <a:sym typeface="Malgun Gothic"/>
              </a:endParaRPr>
            </a:p>
          </p:txBody>
        </p:sp>
        <p:sp>
          <p:nvSpPr>
            <p:cNvPr id="90" name="Google Shape;90;p6"/>
            <p:cNvSpPr/>
            <p:nvPr/>
          </p:nvSpPr>
          <p:spPr>
            <a:xfrm>
              <a:off x="4257908" y="1136751"/>
              <a:ext cx="1173114" cy="1173114"/>
            </a:xfrm>
            <a:prstGeom prst="ellipse">
              <a:avLst/>
            </a:prstGeom>
            <a:solidFill>
              <a:srgbClr val="665CA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txBox="1"/>
            <p:nvPr/>
          </p:nvSpPr>
          <p:spPr>
            <a:xfrm>
              <a:off x="4429707" y="1308550"/>
              <a:ext cx="829516" cy="829516"/>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1">
                  <a:solidFill>
                    <a:schemeClr val="lt1"/>
                  </a:solidFill>
                  <a:latin typeface="Malgun Gothic"/>
                  <a:ea typeface="Malgun Gothic"/>
                  <a:cs typeface="Malgun Gothic"/>
                  <a:sym typeface="Malgun Gothic"/>
                </a:rPr>
                <a:t>Nasionalis</a:t>
              </a:r>
              <a:endParaRPr sz="1200">
                <a:solidFill>
                  <a:schemeClr val="lt1"/>
                </a:solidFill>
                <a:latin typeface="Malgun Gothic"/>
                <a:ea typeface="Malgun Gothic"/>
                <a:cs typeface="Malgun Gothic"/>
                <a:sym typeface="Malgun Gothic"/>
              </a:endParaRPr>
            </a:p>
          </p:txBody>
        </p:sp>
        <p:sp>
          <p:nvSpPr>
            <p:cNvPr id="92" name="Google Shape;92;p6"/>
            <p:cNvSpPr/>
            <p:nvPr/>
          </p:nvSpPr>
          <p:spPr>
            <a:xfrm rot="3240000">
              <a:off x="3636353" y="2690295"/>
              <a:ext cx="248885" cy="398858"/>
            </a:xfrm>
            <a:prstGeom prst="rightArrow">
              <a:avLst>
                <a:gd name="adj1" fmla="val 60000"/>
                <a:gd name="adj2" fmla="val 50000"/>
              </a:avLst>
            </a:prstGeom>
            <a:solidFill>
              <a:srgbClr val="566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txBox="1"/>
            <p:nvPr/>
          </p:nvSpPr>
          <p:spPr>
            <a:xfrm rot="3240000">
              <a:off x="3651742" y="2739864"/>
              <a:ext cx="174220" cy="2393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a:solidFill>
                  <a:schemeClr val="lt1"/>
                </a:solidFill>
                <a:latin typeface="Malgun Gothic"/>
                <a:ea typeface="Malgun Gothic"/>
                <a:cs typeface="Malgun Gothic"/>
                <a:sym typeface="Malgun Gothic"/>
              </a:endParaRPr>
            </a:p>
          </p:txBody>
        </p:sp>
        <p:sp>
          <p:nvSpPr>
            <p:cNvPr id="94" name="Google Shape;94;p6"/>
            <p:cNvSpPr/>
            <p:nvPr/>
          </p:nvSpPr>
          <p:spPr>
            <a:xfrm>
              <a:off x="3661159" y="2973356"/>
              <a:ext cx="1173114" cy="1173114"/>
            </a:xfrm>
            <a:prstGeom prst="ellipse">
              <a:avLst/>
            </a:prstGeom>
            <a:solidFill>
              <a:srgbClr val="5665B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txBox="1"/>
            <p:nvPr/>
          </p:nvSpPr>
          <p:spPr>
            <a:xfrm>
              <a:off x="3832958" y="3145155"/>
              <a:ext cx="829516" cy="829516"/>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1">
                  <a:solidFill>
                    <a:schemeClr val="lt1"/>
                  </a:solidFill>
                  <a:latin typeface="Malgun Gothic"/>
                  <a:ea typeface="Malgun Gothic"/>
                  <a:cs typeface="Malgun Gothic"/>
                  <a:sym typeface="Malgun Gothic"/>
                </a:rPr>
                <a:t>Mandiri</a:t>
              </a:r>
              <a:endParaRPr sz="1200">
                <a:solidFill>
                  <a:schemeClr val="lt1"/>
                </a:solidFill>
                <a:latin typeface="Malgun Gothic"/>
                <a:ea typeface="Malgun Gothic"/>
                <a:cs typeface="Malgun Gothic"/>
                <a:sym typeface="Malgun Gothic"/>
              </a:endParaRPr>
            </a:p>
          </p:txBody>
        </p:sp>
        <p:sp>
          <p:nvSpPr>
            <p:cNvPr id="96" name="Google Shape;96;p6"/>
            <p:cNvSpPr/>
            <p:nvPr/>
          </p:nvSpPr>
          <p:spPr>
            <a:xfrm rot="7560000">
              <a:off x="2679074" y="2690295"/>
              <a:ext cx="248885" cy="398858"/>
            </a:xfrm>
            <a:prstGeom prst="rightArrow">
              <a:avLst>
                <a:gd name="adj1" fmla="val 60000"/>
                <a:gd name="adj2" fmla="val 50000"/>
              </a:avLst>
            </a:prstGeom>
            <a:solidFill>
              <a:srgbClr val="4F8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txBox="1"/>
            <p:nvPr/>
          </p:nvSpPr>
          <p:spPr>
            <a:xfrm rot="-3240000">
              <a:off x="2738350" y="2739864"/>
              <a:ext cx="174220" cy="2393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a:solidFill>
                  <a:schemeClr val="lt1"/>
                </a:solidFill>
                <a:latin typeface="Malgun Gothic"/>
                <a:ea typeface="Malgun Gothic"/>
                <a:cs typeface="Malgun Gothic"/>
                <a:sym typeface="Malgun Gothic"/>
              </a:endParaRPr>
            </a:p>
          </p:txBody>
        </p:sp>
        <p:sp>
          <p:nvSpPr>
            <p:cNvPr id="98" name="Google Shape;98;p6"/>
            <p:cNvSpPr/>
            <p:nvPr/>
          </p:nvSpPr>
          <p:spPr>
            <a:xfrm>
              <a:off x="1730039" y="2973356"/>
              <a:ext cx="1173114" cy="1173114"/>
            </a:xfrm>
            <a:prstGeom prst="ellipse">
              <a:avLst/>
            </a:prstGeom>
            <a:solidFill>
              <a:srgbClr val="4F83B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txBox="1"/>
            <p:nvPr/>
          </p:nvSpPr>
          <p:spPr>
            <a:xfrm>
              <a:off x="1901838" y="3145155"/>
              <a:ext cx="829516" cy="829516"/>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1">
                  <a:solidFill>
                    <a:schemeClr val="lt1"/>
                  </a:solidFill>
                  <a:latin typeface="Malgun Gothic"/>
                  <a:ea typeface="Malgun Gothic"/>
                  <a:cs typeface="Malgun Gothic"/>
                  <a:sym typeface="Malgun Gothic"/>
                </a:rPr>
                <a:t>Gotong Royong</a:t>
              </a:r>
              <a:endParaRPr sz="1200">
                <a:solidFill>
                  <a:schemeClr val="lt1"/>
                </a:solidFill>
                <a:latin typeface="Malgun Gothic"/>
                <a:ea typeface="Malgun Gothic"/>
                <a:cs typeface="Malgun Gothic"/>
                <a:sym typeface="Malgun Gothic"/>
              </a:endParaRPr>
            </a:p>
          </p:txBody>
        </p:sp>
        <p:sp>
          <p:nvSpPr>
            <p:cNvPr id="100" name="Google Shape;100;p6"/>
            <p:cNvSpPr/>
            <p:nvPr/>
          </p:nvSpPr>
          <p:spPr>
            <a:xfrm rot="-9720000">
              <a:off x="2383258" y="1779868"/>
              <a:ext cx="248885" cy="398858"/>
            </a:xfrm>
            <a:prstGeom prst="rightArrow">
              <a:avLst>
                <a:gd name="adj1" fmla="val 60000"/>
                <a:gd name="adj2" fmla="val 50000"/>
              </a:avLst>
            </a:prstGeom>
            <a:solidFill>
              <a:srgbClr val="4AA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txBox="1"/>
            <p:nvPr/>
          </p:nvSpPr>
          <p:spPr>
            <a:xfrm rot="1080000">
              <a:off x="2456096" y="1871176"/>
              <a:ext cx="174220" cy="2393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a:solidFill>
                  <a:schemeClr val="lt1"/>
                </a:solidFill>
                <a:latin typeface="Malgun Gothic"/>
                <a:ea typeface="Malgun Gothic"/>
                <a:cs typeface="Malgun Gothic"/>
                <a:sym typeface="Malgun Gothic"/>
              </a:endParaRPr>
            </a:p>
          </p:txBody>
        </p:sp>
        <p:sp>
          <p:nvSpPr>
            <p:cNvPr id="102" name="Google Shape;102;p6"/>
            <p:cNvSpPr/>
            <p:nvPr/>
          </p:nvSpPr>
          <p:spPr>
            <a:xfrm>
              <a:off x="1133289" y="1136751"/>
              <a:ext cx="1173114" cy="1173114"/>
            </a:xfrm>
            <a:prstGeom prst="ellipse">
              <a:avLst/>
            </a:prstGeom>
            <a:solidFill>
              <a:srgbClr val="4AA9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txBox="1"/>
            <p:nvPr/>
          </p:nvSpPr>
          <p:spPr>
            <a:xfrm>
              <a:off x="1305088" y="1308550"/>
              <a:ext cx="829516" cy="829516"/>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1">
                  <a:solidFill>
                    <a:schemeClr val="lt1"/>
                  </a:solidFill>
                  <a:latin typeface="Malgun Gothic"/>
                  <a:ea typeface="Malgun Gothic"/>
                  <a:cs typeface="Malgun Gothic"/>
                  <a:sym typeface="Malgun Gothic"/>
                </a:rPr>
                <a:t>Integritas</a:t>
              </a:r>
              <a:endParaRPr sz="1200">
                <a:solidFill>
                  <a:schemeClr val="lt1"/>
                </a:solidFill>
                <a:latin typeface="Malgun Gothic"/>
                <a:ea typeface="Malgun Gothic"/>
                <a:cs typeface="Malgun Gothic"/>
                <a:sym typeface="Malgun Gothic"/>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8edf5b9906_1_20"/>
          <p:cNvSpPr txBox="1">
            <a:spLocks noGrp="1"/>
          </p:cNvSpPr>
          <p:nvPr>
            <p:ph type="title"/>
          </p:nvPr>
        </p:nvSpPr>
        <p:spPr>
          <a:xfrm rot="-5399802">
            <a:off x="-1842400" y="2257075"/>
            <a:ext cx="5213700" cy="1069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4000"/>
              <a:buFont typeface="Arial"/>
              <a:buNone/>
            </a:pPr>
            <a:r>
              <a:rPr lang="en-US"/>
              <a:t>Pendidikan Karakter pada masa BDR</a:t>
            </a:r>
            <a:endParaRPr/>
          </a:p>
        </p:txBody>
      </p:sp>
      <p:pic>
        <p:nvPicPr>
          <p:cNvPr id="109" name="Google Shape;109;g8edf5b9906_1_20" title="Diagram"/>
          <p:cNvPicPr preferRelativeResize="0"/>
          <p:nvPr/>
        </p:nvPicPr>
        <p:blipFill>
          <a:blip r:embed="rId3">
            <a:alphaModFix/>
          </a:blip>
          <a:stretch>
            <a:fillRect/>
          </a:stretch>
        </p:blipFill>
        <p:spPr>
          <a:xfrm>
            <a:off x="1754800" y="360475"/>
            <a:ext cx="7184976" cy="60677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Tampilan Layar (4:3)</PresentationFormat>
  <Slides>22</Slides>
  <Notes>22</Notes>
  <HiddenSlides>0</HiddenSlides>
  <ScaleCrop>false</ScaleCrop>
  <HeadingPairs>
    <vt:vector size="4" baseType="variant">
      <vt:variant>
        <vt:lpstr>Tema</vt:lpstr>
      </vt:variant>
      <vt:variant>
        <vt:i4>1</vt:i4>
      </vt:variant>
      <vt:variant>
        <vt:lpstr>Judul Slide</vt:lpstr>
      </vt:variant>
      <vt:variant>
        <vt:i4>22</vt:i4>
      </vt:variant>
    </vt:vector>
  </HeadingPairs>
  <TitlesOfParts>
    <vt:vector size="23" baseType="lpstr">
      <vt:lpstr>Office Theme</vt:lpstr>
      <vt:lpstr>Presentasi PowerPoint</vt:lpstr>
      <vt:lpstr>Internalisasi </vt:lpstr>
      <vt:lpstr>Internalisasi pada Pembelajaran daring</vt:lpstr>
      <vt:lpstr> Internalisasi Nilai – Nilai Karakter</vt:lpstr>
      <vt:lpstr>TANTANGAN DAN URGENSI  Penguatan Pendidikan Karakter</vt:lpstr>
      <vt:lpstr> Upaya Internalisasi Karakter Pada Pembelajaran Daring </vt:lpstr>
      <vt:lpstr> Fungsi pendidikan Karakter</vt:lpstr>
      <vt:lpstr>Nilai Utama Pendidikan Karakter</vt:lpstr>
      <vt:lpstr>Pendidikan Karakter pada masa BDR</vt:lpstr>
      <vt:lpstr>Prinsip-Prinsip Pengembangan dan Implementasi PPK pada pembelajaran Daring</vt:lpstr>
      <vt:lpstr>Tata Kelola PPK </vt:lpstr>
      <vt:lpstr>Upaya yang dilakukan Guru </vt:lpstr>
      <vt:lpstr>Kearifan Lokal</vt:lpstr>
      <vt:lpstr>Presentasi PowerPoint</vt:lpstr>
      <vt:lpstr>Presentasi PowerPoint</vt:lpstr>
      <vt:lpstr>Pembelajaran Daring </vt:lpstr>
      <vt:lpstr>Presentasi PowerPoint</vt:lpstr>
      <vt:lpstr>Presentasi PowerPoint</vt:lpstr>
      <vt:lpstr>Presentasi PowerPoint</vt:lpstr>
      <vt:lpstr>Presentasi PowerPoint</vt:lpstr>
      <vt:lpstr>Presentasi PowerPoint</vt:lpstr>
      <vt:lpstr>Terima Kasih Semoga Bermanfaat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PowerPoint</dc:title>
  <dc:creator>Registered User</dc:creator>
  <cp:revision>1</cp:revision>
  <dcterms:created xsi:type="dcterms:W3CDTF">2014-04-01T16:35:38Z</dcterms:created>
  <dcterms:modified xsi:type="dcterms:W3CDTF">2020-08-01T06:17:03Z</dcterms:modified>
</cp:coreProperties>
</file>